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5" r:id="rId30"/>
    <p:sldId id="282" r:id="rId31"/>
    <p:sldId id="286" r:id="rId32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>
          <p15:clr>
            <a:srgbClr val="A4A3A4"/>
          </p15:clr>
        </p15:guide>
        <p15:guide id="3" pos="952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leSEpaOe3fspb/WKi01DfbAnh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4"/>
    <a:srgbClr val="088F9F"/>
    <a:srgbClr val="00B1C2"/>
    <a:srgbClr val="B3322C"/>
    <a:srgbClr val="EE4639"/>
    <a:srgbClr val="FFD8D4"/>
    <a:srgbClr val="E3DCED"/>
    <a:srgbClr val="62468F"/>
    <a:srgbClr val="7150A0"/>
    <a:srgbClr val="664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2AD45-41F0-46FE-93CB-0166CC6566ED}">
  <a:tblStyle styleId="{07F2AD45-41F0-46FE-93CB-0166CC6566E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FCB427-2E38-482D-9949-23BC3B28B2E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091"/>
    <p:restoredTop sz="94687"/>
  </p:normalViewPr>
  <p:slideViewPr>
    <p:cSldViewPr snapToGrid="0">
      <p:cViewPr>
        <p:scale>
          <a:sx n="170" d="100"/>
          <a:sy n="170" d="100"/>
        </p:scale>
        <p:origin x="4704" y="1544"/>
      </p:cViewPr>
      <p:guideLst>
        <p:guide pos="2880"/>
        <p:guide orient="horz" pos="1800"/>
        <p:guide pos="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6FB1A36-5C88-6F4C-AC7B-41D217E75BAD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3FAB540-35EE-F04B-897F-F33132E65C43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E8CCA2-1987-B24A-B6A6-7C920BC6FA3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pos="317" userDrawn="1">
          <p15:clr>
            <a:srgbClr val="F26B43"/>
          </p15:clr>
        </p15:guide>
        <p15:guide id="7" pos="431" userDrawn="1">
          <p15:clr>
            <a:srgbClr val="F26B43"/>
          </p15:clr>
        </p15:guide>
        <p15:guide id="8" orient="horz" pos="575" userDrawn="1">
          <p15:clr>
            <a:srgbClr val="F26B43"/>
          </p15:clr>
        </p15:guide>
        <p15:guide id="9" orient="horz" pos="303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4377325-FB5B-3842-B893-5C790C31C246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2391D9-E2F0-2D4A-B234-6162EEB794D0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23F820A-0ABB-DD43-98BE-F411D6FE3AA5}"/>
              </a:ext>
            </a:extLst>
          </p:cNvPr>
          <p:cNvSpPr/>
          <p:nvPr/>
        </p:nvSpPr>
        <p:spPr>
          <a:xfrm>
            <a:off x="503238" y="3219842"/>
            <a:ext cx="2845526" cy="1307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Plan de inversiones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Plan de ingresos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Plan de costos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Plan de gastos operativos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Financiamiento del modelo </a:t>
            </a:r>
            <a:br>
              <a:rPr lang="es-PE" sz="1200" dirty="0">
                <a:latin typeface="Graphik-Medium" charset="0"/>
                <a:sym typeface="Calibri"/>
              </a:rPr>
            </a:br>
            <a:r>
              <a:rPr lang="es-PE" sz="1200" dirty="0">
                <a:latin typeface="Graphik-Medium" charset="0"/>
                <a:sym typeface="Calibri"/>
              </a:rPr>
              <a:t>de negocio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D4FC21-1122-B64B-AF58-41147379AD1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13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C0C76AF-05E0-284A-9CDF-75AB8888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07531FE-F803-9140-804A-EB83D34F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6C9938E-EC0F-AE49-B128-27DE4AD71A60}"/>
              </a:ext>
            </a:extLst>
          </p:cNvPr>
          <p:cNvSpPr/>
          <p:nvPr/>
        </p:nvSpPr>
        <p:spPr>
          <a:xfrm>
            <a:off x="503239" y="2177570"/>
            <a:ext cx="305685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3000" dirty="0">
                <a:latin typeface="Graphik-Medium" charset="0"/>
                <a:ea typeface="Graphik-Medium" charset="0"/>
                <a:cs typeface="Graphik-Medium" charset="0"/>
              </a:rPr>
              <a:t>PLANEAMIENTO </a:t>
            </a:r>
            <a:r>
              <a:rPr lang="es-PE" sz="3000" b="1" dirty="0">
                <a:latin typeface="Graphik Bold" charset="0"/>
                <a:ea typeface="Graphik Bold" charset="0"/>
                <a:cs typeface="Graphik Bold" charset="0"/>
              </a:rPr>
              <a:t>FINANCIERO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/>
        </p:nvSpPr>
        <p:spPr>
          <a:xfrm>
            <a:off x="503237" y="1465737"/>
            <a:ext cx="8164347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proyección de ventas de unidades, según las diferentes fuentes de ingresos: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b="1" dirty="0"/>
          </a:p>
        </p:txBody>
      </p:sp>
      <p:graphicFrame>
        <p:nvGraphicFramePr>
          <p:cNvPr id="95" name="Google Shape;95;p9"/>
          <p:cNvGraphicFramePr/>
          <p:nvPr>
            <p:extLst>
              <p:ext uri="{D42A27DB-BD31-4B8C-83A1-F6EECF244321}">
                <p14:modId xmlns:p14="http://schemas.microsoft.com/office/powerpoint/2010/main" val="3645114884"/>
              </p:ext>
            </p:extLst>
          </p:nvPr>
        </p:nvGraphicFramePr>
        <p:xfrm>
          <a:off x="1933730" y="4594859"/>
          <a:ext cx="5254054" cy="609620"/>
        </p:xfrm>
        <a:graphic>
          <a:graphicData uri="http://schemas.openxmlformats.org/drawingml/2006/table">
            <a:tbl>
              <a:tblPr bandRow="1">
                <a:noFill/>
                <a:tableStyleId>{9CFCB427-2E38-482D-9949-23BC3B28B2EF}</a:tableStyleId>
              </a:tblPr>
              <a:tblGrid>
                <a:gridCol w="2627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cap="none" dirty="0"/>
                        <a:t>Suscripciones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4,000 en el primer año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Cursos premium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300 en el primer año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225D3B61-A97C-6B49-9027-DFDC51BBF29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BF29A19-AA73-8C43-B629-9CC95A3D6EB0}"/>
              </a:ext>
            </a:extLst>
          </p:cNvPr>
          <p:cNvSpPr/>
          <p:nvPr/>
        </p:nvSpPr>
        <p:spPr>
          <a:xfrm>
            <a:off x="1176867" y="1895211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Ventas directas: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obtenidos por la venta de productos o servicios directamente a los clientes.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FBFE66A-1F8E-394B-B9AD-9AB16045F5A7}"/>
              </a:ext>
            </a:extLst>
          </p:cNvPr>
          <p:cNvSpPr/>
          <p:nvPr/>
        </p:nvSpPr>
        <p:spPr>
          <a:xfrm>
            <a:off x="402391" y="1827162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4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A7A751-00A2-4E4F-8336-3E8E96B0B2B5}"/>
              </a:ext>
            </a:extLst>
          </p:cNvPr>
          <p:cNvCxnSpPr>
            <a:cxnSpLocks/>
            <a:stCxn id="17" idx="4"/>
            <a:endCxn id="27" idx="4"/>
          </p:cNvCxnSpPr>
          <p:nvPr/>
        </p:nvCxnSpPr>
        <p:spPr>
          <a:xfrm>
            <a:off x="958415" y="2037803"/>
            <a:ext cx="0" cy="1683230"/>
          </a:xfrm>
          <a:prstGeom prst="line">
            <a:avLst/>
          </a:prstGeom>
          <a:ln w="12700">
            <a:solidFill>
              <a:srgbClr val="01B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B6BF3A0-F6E9-234B-B64E-473F6D286271}"/>
              </a:ext>
            </a:extLst>
          </p:cNvPr>
          <p:cNvSpPr/>
          <p:nvPr/>
        </p:nvSpPr>
        <p:spPr>
          <a:xfrm>
            <a:off x="402391" y="265876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4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2ABD585-E745-B142-B968-23F27DA4F47C}"/>
              </a:ext>
            </a:extLst>
          </p:cNvPr>
          <p:cNvSpPr/>
          <p:nvPr/>
        </p:nvSpPr>
        <p:spPr>
          <a:xfrm>
            <a:off x="402391" y="352368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F09D097-2AB0-0D47-8CCE-5CF46C540516}"/>
              </a:ext>
            </a:extLst>
          </p:cNvPr>
          <p:cNvSpPr/>
          <p:nvPr/>
        </p:nvSpPr>
        <p:spPr>
          <a:xfrm>
            <a:off x="1176867" y="2699606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Suscripciones: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recurrentes obtenidos por suscripciones mensuales o anuales.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6B71F32-9B87-D844-AB27-B84BBF542B44}"/>
              </a:ext>
            </a:extLst>
          </p:cNvPr>
          <p:cNvSpPr/>
          <p:nvPr/>
        </p:nvSpPr>
        <p:spPr>
          <a:xfrm>
            <a:off x="1176867" y="3574636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Publicidad: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generados a través de la venta de espacios publicitarios en plataformas digitales o físicas.</a:t>
            </a:r>
          </a:p>
        </p:txBody>
      </p:sp>
      <p:grpSp>
        <p:nvGrpSpPr>
          <p:cNvPr id="15" name="Agrupar 29">
            <a:extLst>
              <a:ext uri="{FF2B5EF4-FFF2-40B4-BE49-F238E27FC236}">
                <a16:creationId xmlns:a16="http://schemas.microsoft.com/office/drawing/2014/main" id="{0BC92DB0-2A8D-7340-92B1-59F176EDF76B}"/>
              </a:ext>
            </a:extLst>
          </p:cNvPr>
          <p:cNvGrpSpPr/>
          <p:nvPr/>
        </p:nvGrpSpPr>
        <p:grpSpPr>
          <a:xfrm>
            <a:off x="888020" y="1931201"/>
            <a:ext cx="140792" cy="140258"/>
            <a:chOff x="3427964" y="2244682"/>
            <a:chExt cx="225891" cy="2250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327B880-A6D4-4949-BF86-2A61102D43D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C1E0CCE-1C29-8B48-AABB-4EB6EBE579B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Agrupar 29">
            <a:extLst>
              <a:ext uri="{FF2B5EF4-FFF2-40B4-BE49-F238E27FC236}">
                <a16:creationId xmlns:a16="http://schemas.microsoft.com/office/drawing/2014/main" id="{21CED80D-460F-BF47-9684-879753E476BD}"/>
              </a:ext>
            </a:extLst>
          </p:cNvPr>
          <p:cNvGrpSpPr/>
          <p:nvPr/>
        </p:nvGrpSpPr>
        <p:grpSpPr>
          <a:xfrm>
            <a:off x="888020" y="2759860"/>
            <a:ext cx="140792" cy="140258"/>
            <a:chOff x="3427964" y="2244682"/>
            <a:chExt cx="225891" cy="22503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175F0169-C3E3-8A40-A957-DA4B8DBB9938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6B33860-B5A3-344A-92B5-E7286D4425C2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5" name="Agrupar 29">
            <a:extLst>
              <a:ext uri="{FF2B5EF4-FFF2-40B4-BE49-F238E27FC236}">
                <a16:creationId xmlns:a16="http://schemas.microsoft.com/office/drawing/2014/main" id="{B4A2F682-6080-9646-83DA-B0C6A27F34C1}"/>
              </a:ext>
            </a:extLst>
          </p:cNvPr>
          <p:cNvGrpSpPr/>
          <p:nvPr/>
        </p:nvGrpSpPr>
        <p:grpSpPr>
          <a:xfrm>
            <a:off x="888020" y="3614431"/>
            <a:ext cx="140792" cy="140258"/>
            <a:chOff x="3427964" y="2244682"/>
            <a:chExt cx="225891" cy="225034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90A37CE-F5C8-9D47-B89A-0E882610CC9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AB8A61FA-DB87-0543-9F25-1560A6B64270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025CDCB-2B69-5445-96FF-2AA1E72CC0A4}"/>
              </a:ext>
            </a:extLst>
          </p:cNvPr>
          <p:cNvSpPr/>
          <p:nvPr/>
        </p:nvSpPr>
        <p:spPr>
          <a:xfrm>
            <a:off x="5444067" y="1895211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Comisiones: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por comisiones de ventas de productos o servicios de terceros.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7749F7-6370-9C4F-A6BC-A9A5908D36D6}"/>
              </a:ext>
            </a:extLst>
          </p:cNvPr>
          <p:cNvSpPr/>
          <p:nvPr/>
        </p:nvSpPr>
        <p:spPr>
          <a:xfrm>
            <a:off x="4669591" y="1827162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4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021DDF4-63E9-CA4E-8A0F-379604167A88}"/>
              </a:ext>
            </a:extLst>
          </p:cNvPr>
          <p:cNvCxnSpPr>
            <a:cxnSpLocks/>
            <a:stCxn id="45" idx="0"/>
            <a:endCxn id="51" idx="4"/>
          </p:cNvCxnSpPr>
          <p:nvPr/>
        </p:nvCxnSpPr>
        <p:spPr>
          <a:xfrm>
            <a:off x="5225615" y="1964857"/>
            <a:ext cx="0" cy="1756176"/>
          </a:xfrm>
          <a:prstGeom prst="line">
            <a:avLst/>
          </a:prstGeom>
          <a:ln w="12700">
            <a:solidFill>
              <a:srgbClr val="01B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6CED4EB-5C5A-544A-90EF-6332801BE96D}"/>
              </a:ext>
            </a:extLst>
          </p:cNvPr>
          <p:cNvSpPr/>
          <p:nvPr/>
        </p:nvSpPr>
        <p:spPr>
          <a:xfrm>
            <a:off x="4669591" y="265876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4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929C9EC-F833-3348-89A1-4C531C1AC994}"/>
              </a:ext>
            </a:extLst>
          </p:cNvPr>
          <p:cNvSpPr/>
          <p:nvPr/>
        </p:nvSpPr>
        <p:spPr>
          <a:xfrm>
            <a:off x="4669591" y="352368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06</a:t>
            </a:r>
            <a:endParaRPr lang="es-PE" sz="28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BD1269D-2625-8E4E-81E4-23075755E0E2}"/>
              </a:ext>
            </a:extLst>
          </p:cNvPr>
          <p:cNvSpPr/>
          <p:nvPr/>
        </p:nvSpPr>
        <p:spPr>
          <a:xfrm>
            <a:off x="5444067" y="2699606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Licencias: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por la venta de licencias de uso de tecnología o propiedad intelectual.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E126A923-422A-B441-93D6-EA07ADE4F7BB}"/>
              </a:ext>
            </a:extLst>
          </p:cNvPr>
          <p:cNvSpPr/>
          <p:nvPr/>
        </p:nvSpPr>
        <p:spPr>
          <a:xfrm>
            <a:off x="5444067" y="3574636"/>
            <a:ext cx="30696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938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Freemium: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Modelo donde se ofrece un servicio básico gratuito y se cobran características avanzadas.</a:t>
            </a:r>
            <a:endParaRPr lang="es-PE" dirty="0"/>
          </a:p>
        </p:txBody>
      </p:sp>
      <p:grpSp>
        <p:nvGrpSpPr>
          <p:cNvPr id="43" name="Agrupar 29">
            <a:extLst>
              <a:ext uri="{FF2B5EF4-FFF2-40B4-BE49-F238E27FC236}">
                <a16:creationId xmlns:a16="http://schemas.microsoft.com/office/drawing/2014/main" id="{D0477E34-2775-644B-A21C-CABD2B09A042}"/>
              </a:ext>
            </a:extLst>
          </p:cNvPr>
          <p:cNvGrpSpPr/>
          <p:nvPr/>
        </p:nvGrpSpPr>
        <p:grpSpPr>
          <a:xfrm>
            <a:off x="5155220" y="1931201"/>
            <a:ext cx="140792" cy="140258"/>
            <a:chOff x="3427964" y="2244682"/>
            <a:chExt cx="225891" cy="225034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5AB8BC9-37F9-AF41-A102-2351502424D3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D00AD20-ED44-2B49-AD71-BEDEB8DB2531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6" name="Agrupar 29">
            <a:extLst>
              <a:ext uri="{FF2B5EF4-FFF2-40B4-BE49-F238E27FC236}">
                <a16:creationId xmlns:a16="http://schemas.microsoft.com/office/drawing/2014/main" id="{E0DD7744-970B-EE49-94A5-8C004C48B34B}"/>
              </a:ext>
            </a:extLst>
          </p:cNvPr>
          <p:cNvGrpSpPr/>
          <p:nvPr/>
        </p:nvGrpSpPr>
        <p:grpSpPr>
          <a:xfrm>
            <a:off x="5155220" y="2759860"/>
            <a:ext cx="140792" cy="140258"/>
            <a:chOff x="3427964" y="2244682"/>
            <a:chExt cx="225891" cy="225034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DF20B2D-2686-EC49-966C-FC1EE536EE7D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7B8CBC04-66F8-A04B-AC9A-C3E95A08F04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9" name="Agrupar 29">
            <a:extLst>
              <a:ext uri="{FF2B5EF4-FFF2-40B4-BE49-F238E27FC236}">
                <a16:creationId xmlns:a16="http://schemas.microsoft.com/office/drawing/2014/main" id="{A2A22105-6639-3F43-B7EF-7358D62BAA08}"/>
              </a:ext>
            </a:extLst>
          </p:cNvPr>
          <p:cNvGrpSpPr/>
          <p:nvPr/>
        </p:nvGrpSpPr>
        <p:grpSpPr>
          <a:xfrm>
            <a:off x="5155220" y="3614431"/>
            <a:ext cx="140792" cy="140258"/>
            <a:chOff x="3427964" y="2244682"/>
            <a:chExt cx="225891" cy="225034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5AC78D0B-4388-1B48-B72B-74B0A5EA1E3B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A744A546-DDB0-C54B-B305-0B29CFAA4333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36F073F-9BF4-AA4A-99C7-7A6B77E164F2}"/>
              </a:ext>
            </a:extLst>
          </p:cNvPr>
          <p:cNvGrpSpPr/>
          <p:nvPr/>
        </p:nvGrpSpPr>
        <p:grpSpPr>
          <a:xfrm>
            <a:off x="304491" y="917340"/>
            <a:ext cx="1879509" cy="394721"/>
            <a:chOff x="287221" y="917244"/>
            <a:chExt cx="2209952" cy="500394"/>
          </a:xfrm>
        </p:grpSpPr>
        <p:sp>
          <p:nvSpPr>
            <p:cNvPr id="53" name="Rectángulo redondeado 52">
              <a:extLst>
                <a:ext uri="{FF2B5EF4-FFF2-40B4-BE49-F238E27FC236}">
                  <a16:creationId xmlns:a16="http://schemas.microsoft.com/office/drawing/2014/main" id="{788017B1-0C5A-AA4B-B55F-16C0C52A239A}"/>
                </a:ext>
              </a:extLst>
            </p:cNvPr>
            <p:cNvSpPr/>
            <p:nvPr/>
          </p:nvSpPr>
          <p:spPr>
            <a:xfrm>
              <a:off x="503238" y="917244"/>
              <a:ext cx="1993935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lvl="0" indent="-1588" algn="ctr">
                <a:buFont typeface="Arial"/>
                <a:buNone/>
                <a:tabLst>
                  <a:tab pos="569913" algn="l"/>
                </a:tabLst>
              </a:pPr>
              <a:r>
                <a:rPr lang="es-PE" sz="1200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PLAN DE VENTAS:</a:t>
              </a:r>
              <a:endParaRPr lang="es-PE" sz="1200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54" name="Agrupar 14">
              <a:extLst>
                <a:ext uri="{FF2B5EF4-FFF2-40B4-BE49-F238E27FC236}">
                  <a16:creationId xmlns:a16="http://schemas.microsoft.com/office/drawing/2014/main" id="{F273BCDA-84D0-7A4D-A9E5-764D7AB7C741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81D2F835-26FD-034A-9CA6-D56BD807F1FA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C15F0DB3-6F23-CB40-8F89-430669B16246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Triángulo 56">
                <a:extLst>
                  <a:ext uri="{FF2B5EF4-FFF2-40B4-BE49-F238E27FC236}">
                    <a16:creationId xmlns:a16="http://schemas.microsoft.com/office/drawing/2014/main" id="{EFCAD228-7276-2347-863A-A787014A49D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/>
        </p:nvSpPr>
        <p:spPr>
          <a:xfrm>
            <a:off x="503237" y="1479591"/>
            <a:ext cx="8042109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Definen cómo se fijarán los precios de los productos o servicios para maximizar los ingresos. Incluyen: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b="1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41DE5F-CA97-9B48-9217-1DAE3C567A7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Google Shape;95;p9">
            <a:extLst>
              <a:ext uri="{FF2B5EF4-FFF2-40B4-BE49-F238E27FC236}">
                <a16:creationId xmlns:a16="http://schemas.microsoft.com/office/drawing/2014/main" id="{F91DDAA5-C90D-0C4D-860D-00C93CBA6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471011"/>
              </p:ext>
            </p:extLst>
          </p:nvPr>
        </p:nvGraphicFramePr>
        <p:xfrm>
          <a:off x="1825765" y="4559576"/>
          <a:ext cx="5492470" cy="609620"/>
        </p:xfrm>
        <a:graphic>
          <a:graphicData uri="http://schemas.openxmlformats.org/drawingml/2006/table">
            <a:tbl>
              <a:tblPr bandRow="1">
                <a:noFill/>
                <a:tableStyleId>{9CFCB427-2E38-482D-9949-23BC3B28B2EF}</a:tableStyleId>
              </a:tblPr>
              <a:tblGrid>
                <a:gridCol w="274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8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cap="none" dirty="0"/>
                        <a:t>Suscripciones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S/. 60.00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Cursos premium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dirty="0"/>
                        <a:t>S/. 300.00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FF9B29F3-DD06-074F-8A75-51424FFDE0D1}"/>
              </a:ext>
            </a:extLst>
          </p:cNvPr>
          <p:cNvGrpSpPr/>
          <p:nvPr/>
        </p:nvGrpSpPr>
        <p:grpSpPr>
          <a:xfrm>
            <a:off x="1785257" y="1911390"/>
            <a:ext cx="5573485" cy="2321888"/>
            <a:chOff x="2161440" y="1633355"/>
            <a:chExt cx="5573485" cy="2321888"/>
          </a:xfrm>
        </p:grpSpPr>
        <p:sp>
          <p:nvSpPr>
            <p:cNvPr id="8" name="8 CuadroTexto">
              <a:extLst>
                <a:ext uri="{FF2B5EF4-FFF2-40B4-BE49-F238E27FC236}">
                  <a16:creationId xmlns:a16="http://schemas.microsoft.com/office/drawing/2014/main" id="{3D87205D-3F61-CB4F-ACE2-348D94619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614" y="1727155"/>
              <a:ext cx="333531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9388" lvl="2" indent="-179388">
                <a:spcBef>
                  <a:spcPct val="0"/>
                </a:spcBef>
                <a:buClr>
                  <a:srgbClr val="FE7828"/>
                </a:buClr>
                <a:buSzPts val="1600"/>
                <a:buFont typeface="Arial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Calibri" charset="0"/>
                  <a:cs typeface="Calibri" charset="0"/>
                  <a:sym typeface="Calibri"/>
                </a:rPr>
                <a:t>Fijación de precios según el valor percibido por el cliente.</a:t>
              </a:r>
            </a:p>
          </p:txBody>
        </p:sp>
        <p:sp>
          <p:nvSpPr>
            <p:cNvPr id="9" name="28 Flecha derecha">
              <a:extLst>
                <a:ext uri="{FF2B5EF4-FFF2-40B4-BE49-F238E27FC236}">
                  <a16:creationId xmlns:a16="http://schemas.microsoft.com/office/drawing/2014/main" id="{60784DD2-215D-004F-ADD9-17A063FC3077}"/>
                </a:ext>
              </a:extLst>
            </p:cNvPr>
            <p:cNvSpPr/>
            <p:nvPr/>
          </p:nvSpPr>
          <p:spPr>
            <a:xfrm>
              <a:off x="3822492" y="1772430"/>
              <a:ext cx="445060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E3C0AAC0-2383-034B-8166-DEC97D18DAF8}"/>
                </a:ext>
              </a:extLst>
            </p:cNvPr>
            <p:cNvSpPr/>
            <p:nvPr/>
          </p:nvSpPr>
          <p:spPr>
            <a:xfrm>
              <a:off x="2161440" y="1633355"/>
              <a:ext cx="1521495" cy="54555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Precios basados </a:t>
              </a:r>
              <a:b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</a:b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en el valor:</a:t>
              </a:r>
              <a:endParaRPr lang="es-PE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DE1140CF-C8E5-7C4B-A4B0-ED62F9B46673}"/>
                </a:ext>
              </a:extLst>
            </p:cNvPr>
            <p:cNvSpPr/>
            <p:nvPr/>
          </p:nvSpPr>
          <p:spPr>
            <a:xfrm>
              <a:off x="2161440" y="2225467"/>
              <a:ext cx="1521495" cy="54555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Precios competitivos:</a:t>
              </a:r>
              <a:endParaRPr lang="es-PE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405F974B-AAFE-F04F-BBE2-F4E67E97179D}"/>
                </a:ext>
              </a:extLst>
            </p:cNvPr>
            <p:cNvSpPr/>
            <p:nvPr/>
          </p:nvSpPr>
          <p:spPr>
            <a:xfrm>
              <a:off x="2161440" y="2825074"/>
              <a:ext cx="1521495" cy="54555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Precios de penetración:</a:t>
              </a:r>
              <a:endParaRPr lang="es-PE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06787B14-5349-BA40-92A9-1B8CC8FDD291}"/>
                </a:ext>
              </a:extLst>
            </p:cNvPr>
            <p:cNvSpPr/>
            <p:nvPr/>
          </p:nvSpPr>
          <p:spPr>
            <a:xfrm>
              <a:off x="2161440" y="3409690"/>
              <a:ext cx="1521495" cy="54555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Precios </a:t>
              </a:r>
              <a:b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</a:br>
              <a:r>
                <a:rPr lang="es-PE" sz="1200" b="1" dirty="0">
                  <a:solidFill>
                    <a:schemeClr val="bg1"/>
                  </a:solidFill>
                  <a:latin typeface="Calibri" charset="0"/>
                  <a:cs typeface="Calibri" charset="0"/>
                  <a:sym typeface="Calibri"/>
                </a:rPr>
                <a:t>premium:</a:t>
              </a:r>
              <a:endParaRPr lang="es-PE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8 CuadroTexto">
              <a:extLst>
                <a:ext uri="{FF2B5EF4-FFF2-40B4-BE49-F238E27FC236}">
                  <a16:creationId xmlns:a16="http://schemas.microsoft.com/office/drawing/2014/main" id="{E1728BDE-2ADA-0045-8A1F-F1B66DDFA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614" y="2266801"/>
              <a:ext cx="333531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9388" lvl="2" indent="-179388">
                <a:spcBef>
                  <a:spcPct val="0"/>
                </a:spcBef>
                <a:buClr>
                  <a:srgbClr val="FE7828"/>
                </a:buClr>
                <a:buSzPts val="1600"/>
                <a:buFont typeface="Arial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Calibri" charset="0"/>
                  <a:cs typeface="Calibri" charset="0"/>
                  <a:sym typeface="Calibri"/>
                </a:rPr>
                <a:t>Fijación de precios en relación con los precios de los competidores.</a:t>
              </a:r>
            </a:p>
          </p:txBody>
        </p:sp>
        <p:sp>
          <p:nvSpPr>
            <p:cNvPr id="15" name="28 Flecha derecha">
              <a:extLst>
                <a:ext uri="{FF2B5EF4-FFF2-40B4-BE49-F238E27FC236}">
                  <a16:creationId xmlns:a16="http://schemas.microsoft.com/office/drawing/2014/main" id="{63904A30-5B3C-A347-840A-017E1BC3AC09}"/>
                </a:ext>
              </a:extLst>
            </p:cNvPr>
            <p:cNvSpPr/>
            <p:nvPr/>
          </p:nvSpPr>
          <p:spPr>
            <a:xfrm>
              <a:off x="3822492" y="2312076"/>
              <a:ext cx="445060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16" name="8 CuadroTexto">
              <a:extLst>
                <a:ext uri="{FF2B5EF4-FFF2-40B4-BE49-F238E27FC236}">
                  <a16:creationId xmlns:a16="http://schemas.microsoft.com/office/drawing/2014/main" id="{FBA8E7ED-B4FB-BD45-835F-1668E38CC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614" y="2873902"/>
              <a:ext cx="333531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7800" marR="0" lvl="2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FE7828"/>
                </a:buClr>
                <a:buSzPct val="100000"/>
              </a:pPr>
              <a:r>
                <a:rPr lang="es-PE" sz="1400" dirty="0">
                  <a:solidFill>
                    <a:schemeClr val="tx1"/>
                  </a:solidFill>
                  <a:latin typeface="Calibri" charset="0"/>
                  <a:cs typeface="Calibri" charset="0"/>
                  <a:sym typeface="Calibri"/>
                </a:rPr>
                <a:t>Precios bajos inicialmente para ganar cuota de mercado.</a:t>
              </a:r>
            </a:p>
          </p:txBody>
        </p:sp>
        <p:sp>
          <p:nvSpPr>
            <p:cNvPr id="17" name="28 Flecha derecha">
              <a:extLst>
                <a:ext uri="{FF2B5EF4-FFF2-40B4-BE49-F238E27FC236}">
                  <a16:creationId xmlns:a16="http://schemas.microsoft.com/office/drawing/2014/main" id="{FFBCD3D9-F538-1748-BDCF-B548C00550E7}"/>
                </a:ext>
              </a:extLst>
            </p:cNvPr>
            <p:cNvSpPr/>
            <p:nvPr/>
          </p:nvSpPr>
          <p:spPr>
            <a:xfrm>
              <a:off x="3822492" y="2919177"/>
              <a:ext cx="445060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18" name="8 CuadroTexto">
              <a:extLst>
                <a:ext uri="{FF2B5EF4-FFF2-40B4-BE49-F238E27FC236}">
                  <a16:creationId xmlns:a16="http://schemas.microsoft.com/office/drawing/2014/main" id="{5657FDC7-E490-4443-8976-A2340C08A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614" y="3481003"/>
              <a:ext cx="333531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7800" lvl="2" indent="-171450">
                <a:buClr>
                  <a:srgbClr val="FE7828"/>
                </a:buClr>
                <a:buSzPct val="100000"/>
                <a:buFont typeface="Arial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Calibri" charset="0"/>
                  <a:cs typeface="Calibri" charset="0"/>
                  <a:sym typeface="Calibri"/>
                </a:rPr>
                <a:t>Precios altos para productos o servicios exclusivos.</a:t>
              </a:r>
              <a:endParaRPr lang="es-PE" sz="1400" dirty="0">
                <a:solidFill>
                  <a:schemeClr val="tx1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9" name="28 Flecha derecha">
              <a:extLst>
                <a:ext uri="{FF2B5EF4-FFF2-40B4-BE49-F238E27FC236}">
                  <a16:creationId xmlns:a16="http://schemas.microsoft.com/office/drawing/2014/main" id="{9AA1C026-7759-2C47-B00B-C75DC99D5B85}"/>
                </a:ext>
              </a:extLst>
            </p:cNvPr>
            <p:cNvSpPr/>
            <p:nvPr/>
          </p:nvSpPr>
          <p:spPr>
            <a:xfrm>
              <a:off x="3822492" y="3526278"/>
              <a:ext cx="445060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1C889D4-E0DC-644D-A909-57D89872AD97}"/>
              </a:ext>
            </a:extLst>
          </p:cNvPr>
          <p:cNvGrpSpPr/>
          <p:nvPr/>
        </p:nvGrpSpPr>
        <p:grpSpPr>
          <a:xfrm>
            <a:off x="324654" y="917173"/>
            <a:ext cx="2198865" cy="394721"/>
            <a:chOff x="287221" y="917244"/>
            <a:chExt cx="2585455" cy="500394"/>
          </a:xfrm>
        </p:grpSpPr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C5EB134E-CAA2-B848-A227-79DF013E7408}"/>
                </a:ext>
              </a:extLst>
            </p:cNvPr>
            <p:cNvSpPr/>
            <p:nvPr/>
          </p:nvSpPr>
          <p:spPr>
            <a:xfrm>
              <a:off x="503237" y="917244"/>
              <a:ext cx="2369439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lvl="0" indent="-1588" algn="ctr">
                <a:buFont typeface="Arial"/>
                <a:buNone/>
                <a:tabLst>
                  <a:tab pos="569913" algn="l"/>
                </a:tabLst>
              </a:pPr>
              <a:r>
                <a:rPr lang="es-PE" sz="1200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FIJACIÓN DE PRECIOS:</a:t>
              </a:r>
              <a:endParaRPr lang="es-PE" sz="1200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22" name="Agrupar 14">
              <a:extLst>
                <a:ext uri="{FF2B5EF4-FFF2-40B4-BE49-F238E27FC236}">
                  <a16:creationId xmlns:a16="http://schemas.microsoft.com/office/drawing/2014/main" id="{A52DADF8-C17E-8946-909C-F412C976C5AA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C2FDE60C-FF74-7A4B-8046-D6EAE9F34B7C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A066FB0E-49AA-D54A-A148-1D2C525C4901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Triángulo 24">
                <a:extLst>
                  <a:ext uri="{FF2B5EF4-FFF2-40B4-BE49-F238E27FC236}">
                    <a16:creationId xmlns:a16="http://schemas.microsoft.com/office/drawing/2014/main" id="{2DE1976F-3E5E-D54A-B9E5-1B920A629861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/>
        </p:nvSpPr>
        <p:spPr>
          <a:xfrm>
            <a:off x="503237" y="1443011"/>
            <a:ext cx="81643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el producto del plan de ventas por sus precios.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b="1" dirty="0"/>
          </a:p>
        </p:txBody>
      </p:sp>
      <p:graphicFrame>
        <p:nvGraphicFramePr>
          <p:cNvPr id="111" name="Google Shape;111;p11"/>
          <p:cNvGraphicFramePr/>
          <p:nvPr>
            <p:extLst>
              <p:ext uri="{D42A27DB-BD31-4B8C-83A1-F6EECF244321}">
                <p14:modId xmlns:p14="http://schemas.microsoft.com/office/powerpoint/2010/main" val="801836233"/>
              </p:ext>
            </p:extLst>
          </p:nvPr>
        </p:nvGraphicFramePr>
        <p:xfrm>
          <a:off x="1524000" y="2420776"/>
          <a:ext cx="6096000" cy="1112550"/>
        </p:xfrm>
        <a:graphic>
          <a:graphicData uri="http://schemas.openxmlformats.org/drawingml/2006/table">
            <a:tbl>
              <a:tblPr bandRow="1">
                <a:noFill/>
                <a:tableStyleId>{07F2AD45-41F0-46FE-93CB-0166CC6566ED}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Suscripciones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S/. 240,000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Cursos premium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S/. 90,000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Publicidad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dirty="0"/>
                        <a:t>S/. 15,000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303FBEF0-F051-224B-8F6B-31E90B08624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460F529-AE9E-0A4C-A82D-2292EAEA45E3}"/>
              </a:ext>
            </a:extLst>
          </p:cNvPr>
          <p:cNvGrpSpPr/>
          <p:nvPr/>
        </p:nvGrpSpPr>
        <p:grpSpPr>
          <a:xfrm>
            <a:off x="324654" y="917173"/>
            <a:ext cx="1991327" cy="394721"/>
            <a:chOff x="287221" y="917244"/>
            <a:chExt cx="2341429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A3D0FCB4-8D25-9E4A-A0E4-A7A81C4B2259}"/>
                </a:ext>
              </a:extLst>
            </p:cNvPr>
            <p:cNvSpPr/>
            <p:nvPr/>
          </p:nvSpPr>
          <p:spPr>
            <a:xfrm>
              <a:off x="503238" y="917244"/>
              <a:ext cx="2125412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indent="-1588" algn="ctr">
                <a:tabLst>
                  <a:tab pos="569913" algn="l"/>
                </a:tabLst>
              </a:pPr>
              <a:r>
                <a:rPr lang="es-PE" sz="12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PLAN DE INGRESOS:</a:t>
              </a:r>
              <a:endParaRPr lang="es-PE" sz="1200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C1272F2E-B2D3-2D4A-8A00-A38949213BDD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9BF403B-8897-A348-AB10-BC8CF5EA41A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6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9C0C8B4A-BB49-134A-A4F3-4BF00E41EF0E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9A8B829E-D27D-1C43-BE0B-7556C431A903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ACCE89-FA00-944C-A336-8954DE57F74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0BAD7-8E68-1B4F-AF12-7D2711DE5203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PLAN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COSTOS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3643BE-D2ED-D243-8752-D900FE7A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/>
        </p:nvSpPr>
        <p:spPr>
          <a:xfrm>
            <a:off x="503238" y="924090"/>
            <a:ext cx="3889375" cy="18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proyección financiera </a:t>
            </a:r>
            <a:r>
              <a:rPr lang="es-PE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que identifica y cuantifica todos los costos necesarios para la operación y el crecimiento de una startup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Incluye costos de producción, costos de adquisición de clientes, costos variables y otros costos operativos.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COMPONENTES: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57C7DB-23EB-7D48-9132-4C0A9680B93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28C09B2-24BF-394E-9895-82106BF04784}"/>
              </a:ext>
            </a:extLst>
          </p:cNvPr>
          <p:cNvSpPr/>
          <p:nvPr/>
        </p:nvSpPr>
        <p:spPr>
          <a:xfrm>
            <a:off x="1422276" y="2898085"/>
            <a:ext cx="2092915" cy="458192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COSTOS DE PRODUCCIÓN</a:t>
            </a:r>
            <a:endParaRPr lang="es-PE" sz="12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7" name="Agrupar 4">
            <a:extLst>
              <a:ext uri="{FF2B5EF4-FFF2-40B4-BE49-F238E27FC236}">
                <a16:creationId xmlns:a16="http://schemas.microsoft.com/office/drawing/2014/main" id="{0B18C05E-303F-6A4C-A110-D9DCD2FC0CF9}"/>
              </a:ext>
            </a:extLst>
          </p:cNvPr>
          <p:cNvGrpSpPr/>
          <p:nvPr/>
        </p:nvGrpSpPr>
        <p:grpSpPr>
          <a:xfrm>
            <a:off x="1224478" y="2942299"/>
            <a:ext cx="420723" cy="369766"/>
            <a:chOff x="5892512" y="2805541"/>
            <a:chExt cx="459474" cy="40382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E8888B7-4C48-F445-9A47-75BDD85741F4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534EA128-796D-A442-9803-978AED5C812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10" name="Triángulo 9">
              <a:extLst>
                <a:ext uri="{FF2B5EF4-FFF2-40B4-BE49-F238E27FC236}">
                  <a16:creationId xmlns:a16="http://schemas.microsoft.com/office/drawing/2014/main" id="{5F2DE4B1-1347-6F4A-B05E-B7BA147BC64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D673E04-BB54-A440-B75E-B2D854DE56CB}"/>
              </a:ext>
            </a:extLst>
          </p:cNvPr>
          <p:cNvSpPr/>
          <p:nvPr/>
        </p:nvSpPr>
        <p:spPr>
          <a:xfrm>
            <a:off x="1422277" y="4047536"/>
            <a:ext cx="2092914" cy="458192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COSTOS FIJOS</a:t>
            </a:r>
            <a:endParaRPr lang="es-PE" sz="12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2" name="Agrupar 9">
            <a:extLst>
              <a:ext uri="{FF2B5EF4-FFF2-40B4-BE49-F238E27FC236}">
                <a16:creationId xmlns:a16="http://schemas.microsoft.com/office/drawing/2014/main" id="{97B1F749-8AD4-B34E-9C6C-F52B58771420}"/>
              </a:ext>
            </a:extLst>
          </p:cNvPr>
          <p:cNvGrpSpPr/>
          <p:nvPr/>
        </p:nvGrpSpPr>
        <p:grpSpPr>
          <a:xfrm>
            <a:off x="1224478" y="4091750"/>
            <a:ext cx="420723" cy="369766"/>
            <a:chOff x="5892512" y="2805541"/>
            <a:chExt cx="459474" cy="40382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02FF655-4B2E-2041-90B9-5AF0BC006CA6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C0D7F0E-1BA3-9D4E-99DB-3CCAED225256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15" name="Triángulo 14">
              <a:extLst>
                <a:ext uri="{FF2B5EF4-FFF2-40B4-BE49-F238E27FC236}">
                  <a16:creationId xmlns:a16="http://schemas.microsoft.com/office/drawing/2014/main" id="{0590B16A-4065-EE47-9114-682F33C595D0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7A5430BE-2635-7243-B6F8-9F7B192438FB}"/>
              </a:ext>
            </a:extLst>
          </p:cNvPr>
          <p:cNvSpPr/>
          <p:nvPr/>
        </p:nvSpPr>
        <p:spPr>
          <a:xfrm>
            <a:off x="1422278" y="3472811"/>
            <a:ext cx="2092916" cy="458192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COSTOS DE ADQUISICIÓN </a:t>
            </a:r>
            <a:b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DE CLIENTES</a:t>
            </a:r>
            <a:endParaRPr lang="es-PE" sz="12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7" name="Agrupar 14">
            <a:extLst>
              <a:ext uri="{FF2B5EF4-FFF2-40B4-BE49-F238E27FC236}">
                <a16:creationId xmlns:a16="http://schemas.microsoft.com/office/drawing/2014/main" id="{CF1DF018-4105-F548-BDED-5B5CD337924B}"/>
              </a:ext>
            </a:extLst>
          </p:cNvPr>
          <p:cNvGrpSpPr/>
          <p:nvPr/>
        </p:nvGrpSpPr>
        <p:grpSpPr>
          <a:xfrm>
            <a:off x="1224478" y="3517024"/>
            <a:ext cx="420723" cy="369766"/>
            <a:chOff x="5892512" y="2805541"/>
            <a:chExt cx="459474" cy="403823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1361DEF-0A91-204A-AEC8-BE152CA4606F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BAD78BC-4F9E-534A-885A-1855490E6598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20" name="Triángulo 19">
              <a:extLst>
                <a:ext uri="{FF2B5EF4-FFF2-40B4-BE49-F238E27FC236}">
                  <a16:creationId xmlns:a16="http://schemas.microsoft.com/office/drawing/2014/main" id="{FB86D9F1-60C2-B646-9B19-0B3B0B93A63E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F3147AA3-C5D0-6F4B-A1E3-83DCEB5FF408}"/>
              </a:ext>
            </a:extLst>
          </p:cNvPr>
          <p:cNvSpPr/>
          <p:nvPr/>
        </p:nvSpPr>
        <p:spPr>
          <a:xfrm>
            <a:off x="1422277" y="4624658"/>
            <a:ext cx="2092914" cy="458192"/>
          </a:xfrm>
          <a:prstGeom prst="roundRect">
            <a:avLst>
              <a:gd name="adj" fmla="val 26745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indent="-1588" algn="ctr">
              <a:buSzPts val="1600"/>
              <a:tabLst>
                <a:tab pos="569913" algn="l"/>
              </a:tabLst>
            </a:pPr>
            <a:r>
              <a:rPr lang="es-PE" sz="1200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COSTOS VARIABLES</a:t>
            </a:r>
            <a:endParaRPr lang="es-PE" sz="1200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4" name="Agrupar 9">
            <a:extLst>
              <a:ext uri="{FF2B5EF4-FFF2-40B4-BE49-F238E27FC236}">
                <a16:creationId xmlns:a16="http://schemas.microsoft.com/office/drawing/2014/main" id="{796A5859-ECB4-B649-B05D-E3890B976FB3}"/>
              </a:ext>
            </a:extLst>
          </p:cNvPr>
          <p:cNvGrpSpPr/>
          <p:nvPr/>
        </p:nvGrpSpPr>
        <p:grpSpPr>
          <a:xfrm>
            <a:off x="1224478" y="4668872"/>
            <a:ext cx="420723" cy="369766"/>
            <a:chOff x="5892512" y="2805541"/>
            <a:chExt cx="459474" cy="403823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5F59EA4-CB21-0949-9D27-3352FF81894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088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FF9A8E6-317B-194F-80E3-C003FD767AFF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  <p:sp>
          <p:nvSpPr>
            <p:cNvPr id="27" name="Triángulo 26">
              <a:extLst>
                <a:ext uri="{FF2B5EF4-FFF2-40B4-BE49-F238E27FC236}">
                  <a16:creationId xmlns:a16="http://schemas.microsoft.com/office/drawing/2014/main" id="{3772B172-5242-3C4C-A595-BEA25C59CF64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dirty="0">
                <a:latin typeface="Calibri" panose="020F0502020204030204" pitchFamily="34" charset="0"/>
              </a:endParaRPr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5AA18FE5-05DA-A846-AE26-0F737BF4F4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2"/>
            <a:ext cx="4392611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912CFFA-F112-1A44-81DE-0DDFDAB84EE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8186EC9-97B5-D448-A726-BB7437BE14B4}"/>
              </a:ext>
            </a:extLst>
          </p:cNvPr>
          <p:cNvGrpSpPr/>
          <p:nvPr/>
        </p:nvGrpSpPr>
        <p:grpSpPr>
          <a:xfrm>
            <a:off x="1071493" y="1094447"/>
            <a:ext cx="6776161" cy="3880921"/>
            <a:chOff x="1075934" y="1843779"/>
            <a:chExt cx="6776161" cy="3880921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218CA77C-F484-EC47-9F02-7AB73E05C65D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DE ADQUISICIÓN </a:t>
              </a:r>
              <a:br>
                <a:rPr lang="es-PE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CLIENTES </a:t>
              </a:r>
              <a:endParaRPr lang="es-PE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795AA402-594B-2D4C-BDDB-133204E42B90}"/>
                </a:ext>
              </a:extLst>
            </p:cNvPr>
            <p:cNvSpPr/>
            <p:nvPr/>
          </p:nvSpPr>
          <p:spPr>
            <a:xfrm>
              <a:off x="4676455" y="2418329"/>
              <a:ext cx="3175640" cy="3306370"/>
            </a:xfrm>
            <a:prstGeom prst="roundRect">
              <a:avLst>
                <a:gd name="adj" fmla="val 3253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lvl="1">
                <a:buClr>
                  <a:srgbClr val="7150A0"/>
                </a:buClr>
                <a:buSzPct val="100000"/>
              </a:pP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Gastos incurridos para atraer y convertir a los clientes potenciales </a:t>
              </a:r>
              <a:b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</a:b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en clientes reales.</a:t>
              </a:r>
            </a:p>
            <a:p>
              <a:pPr marL="222250" lvl="1" indent="-134938"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Marketing y publicidad: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Gastos en campañas de marketing y publicidad en diferentes medios.</a:t>
              </a:r>
            </a:p>
            <a:p>
              <a:pPr marL="222250" lvl="1" indent="-134938"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Promociones y descuentos: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Costos de las promociones y descuentos ofrecidos para atraer clientes.</a:t>
              </a:r>
            </a:p>
            <a:p>
              <a:pPr marL="222250" lvl="1" indent="-134938"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Ventas y comisiones: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 Salarios y comisiones del personal de ventas.</a:t>
              </a: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6B08139A-62B3-3E46-BA2C-356FCDEA2B20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0F12CFFB-3C8C-864C-9679-AEF52F787C72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332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6D76DE54-7EF9-EA40-B821-EC377574984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98E76996-DE66-F344-AADF-F4C9AD864663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A62AB665-1CF3-C743-BB9B-AE41F60B90D8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DE PRODUCCIÓN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6E716D58-FE06-5748-B97A-2127BA261230}"/>
                </a:ext>
              </a:extLst>
            </p:cNvPr>
            <p:cNvSpPr/>
            <p:nvPr/>
          </p:nvSpPr>
          <p:spPr>
            <a:xfrm>
              <a:off x="1290849" y="2418330"/>
              <a:ext cx="3175640" cy="3306370"/>
            </a:xfrm>
            <a:prstGeom prst="roundRect">
              <a:avLst>
                <a:gd name="adj" fmla="val 2423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8900" lvl="1" defTabSz="457200">
                <a:buClr>
                  <a:srgbClr val="92C14E"/>
                </a:buClr>
                <a:buSzPct val="100000"/>
                <a:tabLst>
                  <a:tab pos="3228975" algn="l"/>
                </a:tabLst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Incluyen todos los costos directamente relacionados con la fabricación o provisión de los productos o servicios de la startup.</a:t>
              </a:r>
            </a:p>
            <a:p>
              <a:pPr marL="223838" lvl="1" indent="-134938" defTabSz="457200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Materias primas: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de los materiales necesarios para producir los bienes o servicios.</a:t>
              </a:r>
            </a:p>
            <a:p>
              <a:pPr marL="223838" lvl="1" indent="-134938" defTabSz="457200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Mano de obra directa: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Sueldos y beneficios de los empleados directamente involucrados en la producción.</a:t>
              </a:r>
            </a:p>
            <a:p>
              <a:pPr marL="223838" lvl="1" indent="-134938" defTabSz="457200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de indirectos de fabricación: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Gastos relacionados con el uso de maquinaria y equipos de producción.</a:t>
              </a:r>
              <a:endParaRPr lang="es-PE" dirty="0">
                <a:solidFill>
                  <a:schemeClr val="tx1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9A018E29-732F-7E41-AC1E-E4960A82538F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3DC1D24A-BEBC-D942-B51A-4314440AAE6A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246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F6F5D385-116A-8545-B5B4-68984240D80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C4F5E49F-4EAA-7446-A3A9-C680041AD04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68F4CF82-8563-024E-AAC3-6C3B50A7789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4BBCB66-33DD-4E43-9081-3206B02C6EF9}"/>
              </a:ext>
            </a:extLst>
          </p:cNvPr>
          <p:cNvGrpSpPr/>
          <p:nvPr/>
        </p:nvGrpSpPr>
        <p:grpSpPr>
          <a:xfrm>
            <a:off x="1071493" y="1094447"/>
            <a:ext cx="6776161" cy="3526106"/>
            <a:chOff x="1075934" y="1843779"/>
            <a:chExt cx="6776161" cy="3526106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AAD6EB40-5417-6A45-B0F2-ECC7F5C2CE00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00B1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VARIABLES </a:t>
              </a: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C62EF65C-93DE-5A48-A3B6-C8FBACD817E8}"/>
                </a:ext>
              </a:extLst>
            </p:cNvPr>
            <p:cNvSpPr/>
            <p:nvPr/>
          </p:nvSpPr>
          <p:spPr>
            <a:xfrm>
              <a:off x="4676455" y="2418329"/>
              <a:ext cx="3175640" cy="2951556"/>
            </a:xfrm>
            <a:prstGeom prst="roundRect">
              <a:avLst>
                <a:gd name="adj" fmla="val 3253"/>
              </a:avLst>
            </a:prstGeom>
            <a:solidFill>
              <a:srgbClr val="D1EFF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lvl="1">
                <a:buClr>
                  <a:srgbClr val="7150A0"/>
                </a:buClr>
                <a:buSzPct val="100000"/>
              </a:pP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Costos que varían directamente con el nivel de producción o ventas de la startup.</a:t>
              </a:r>
            </a:p>
            <a:p>
              <a:pPr marL="222250" lvl="1" indent="-134938"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Transporte y envío: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Costos de envío y logística de los productos vendidos.</a:t>
              </a:r>
            </a:p>
            <a:p>
              <a:pPr marL="222250" lvl="1" indent="-134938"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Comisiones por venta: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Comisiones pagadas a plataformas de ventas o socios de distribución.</a:t>
              </a:r>
            </a:p>
            <a:p>
              <a:pPr marL="222250" lvl="1" indent="-134938"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Materiales de empaque: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Costos de empaquetado y embalaje de los productos.</a:t>
              </a: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3E3867A1-E5A5-BD41-B9B7-EB9B4FA2C4ED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9739972-BD38-C64A-A019-28DCA28651AE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88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9583567B-A4F5-E247-88AE-07F8413CA29E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387CC0F0-FBF8-984B-9A0A-CCC610DAAE97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00B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629E3E05-4D77-BB46-9D4C-C15498375B29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FIJOS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96620D61-E516-8A47-AFF5-2A63F77CA44D}"/>
                </a:ext>
              </a:extLst>
            </p:cNvPr>
            <p:cNvSpPr/>
            <p:nvPr/>
          </p:nvSpPr>
          <p:spPr>
            <a:xfrm>
              <a:off x="1290849" y="2418330"/>
              <a:ext cx="3175640" cy="2951555"/>
            </a:xfrm>
            <a:prstGeom prst="roundRect">
              <a:avLst>
                <a:gd name="adj" fmla="val 2423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8900" lvl="1" defTabSz="457200">
                <a:buClr>
                  <a:srgbClr val="92C14E"/>
                </a:buClr>
                <a:buSzPct val="100000"/>
                <a:tabLst>
                  <a:tab pos="3228975" algn="l"/>
                </a:tabLst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que permanecen constantes independientemente del nivel de producción o ventas.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Alquiler y servicios públicos: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de alquiler de oficinas o instalaciones y servicios públicos.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Salarios administrativos: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Sueldos y beneficios del personal administrativo.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Seguros: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de seguros para proteger los activos de la empresa.</a:t>
              </a: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5D0DBDCD-503F-E947-99C1-601B3FE41F35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4444D949-2EA2-B549-B92D-5CFB8C14E5B1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7CA5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1BE4246C-29AA-C641-8C9A-D102D21B90D3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D3518A70-F2D6-324E-BA66-6615C5ECF204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/>
        </p:nvSpPr>
        <p:spPr>
          <a:xfrm>
            <a:off x="511341" y="912813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PLAN DE COSTOS</a:t>
            </a:r>
            <a:endParaRPr dirty="0"/>
          </a:p>
        </p:txBody>
      </p:sp>
      <p:graphicFrame>
        <p:nvGraphicFramePr>
          <p:cNvPr id="154" name="Google Shape;154;p16"/>
          <p:cNvGraphicFramePr/>
          <p:nvPr>
            <p:extLst>
              <p:ext uri="{D42A27DB-BD31-4B8C-83A1-F6EECF244321}">
                <p14:modId xmlns:p14="http://schemas.microsoft.com/office/powerpoint/2010/main" val="1813916618"/>
              </p:ext>
            </p:extLst>
          </p:nvPr>
        </p:nvGraphicFramePr>
        <p:xfrm>
          <a:off x="503237" y="1792137"/>
          <a:ext cx="8164348" cy="2357250"/>
        </p:xfrm>
        <a:graphic>
          <a:graphicData uri="http://schemas.openxmlformats.org/drawingml/2006/table">
            <a:tbl>
              <a:tblPr>
                <a:noFill/>
                <a:tableStyleId>{07F2AD45-41F0-46FE-93CB-0166CC6566ED}</a:tableStyleId>
              </a:tblPr>
              <a:tblGrid>
                <a:gridCol w="242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6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6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Materias primas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Mano de obra de directa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Promociones y descuentos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Transporte y envíos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Comisiones por ventas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29,000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29,000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29,000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29,000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400" u="none" strike="noStrik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29,000</a:t>
                      </a:r>
                      <a:endParaRPr sz="1400" b="1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F23A1503-6CCF-5D42-B779-1F69EB27D1E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407A12-B4DB-224D-BF8D-CDCD6565AC9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A2BEF0-02E1-9A43-9065-82D9449168E5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PLAN DE GASTOS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OPERATIVOS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7A5FDB-1604-4444-B173-37D67E00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503238" y="912813"/>
            <a:ext cx="2468562" cy="30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proyección financiera que identifica y cuantifica todos los gastos recurrentes necesarios para las operaciones diarias de una startup.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Incluye gastos de personal, servicios prestados por terceros, tributos y otros gastos de gestión.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04444F-C172-E245-8D4A-9C3340605C0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GASTOS OPERATIVOS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225E7E-0029-8948-971A-171C04C6F4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0819" y="912812"/>
            <a:ext cx="5963181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66ED46-5B36-2145-BBBF-5DF894248375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84B456-AB30-074A-AA47-8B85F7DF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134CCCE-19ED-8343-B5CC-AE82F7325AAA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3D7BE7-413A-6945-A92E-A67D48E2E1A0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68A0B9-9D73-F64B-B845-C74E8B720B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0D154E-2CEB-4042-9B13-6FC68586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E3250E66-4F14-C84F-B35C-DCC91D20F61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GASTOS OPERATIVOS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A52E772-471C-F346-B362-C9D6939E148A}"/>
              </a:ext>
            </a:extLst>
          </p:cNvPr>
          <p:cNvGrpSpPr/>
          <p:nvPr/>
        </p:nvGrpSpPr>
        <p:grpSpPr>
          <a:xfrm>
            <a:off x="1071493" y="955948"/>
            <a:ext cx="6776161" cy="4054674"/>
            <a:chOff x="1075934" y="1843779"/>
            <a:chExt cx="6776161" cy="4054674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96C74638-B0B7-3645-BE68-97FEB5DF27AE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800"/>
              </a:pPr>
              <a:r>
                <a:rPr lang="es-PE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GASTOS DE SERVICIOS </a:t>
              </a:r>
              <a:br>
                <a:rPr lang="es-PE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</a:br>
              <a:r>
                <a:rPr lang="es-PE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PRESTADOS POR TERCEROS </a:t>
              </a: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F0CDB454-40BB-DC47-98F0-430A439D3167}"/>
                </a:ext>
              </a:extLst>
            </p:cNvPr>
            <p:cNvSpPr/>
            <p:nvPr/>
          </p:nvSpPr>
          <p:spPr>
            <a:xfrm>
              <a:off x="4676455" y="2418329"/>
              <a:ext cx="3175640" cy="3480124"/>
            </a:xfrm>
            <a:prstGeom prst="roundRect">
              <a:avLst>
                <a:gd name="adj" fmla="val 3253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marR="0" lvl="0" indent="0" algn="l" rtl="0">
                <a:spcAft>
                  <a:spcPts val="0"/>
                </a:spcAft>
                <a:buClr>
                  <a:srgbClr val="7030A0"/>
                </a:buClr>
                <a:buSzPts val="1600"/>
                <a:buFont typeface="Arial"/>
                <a:buNone/>
              </a:pP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Estos son los costos asociados con la contratación de servicios externos que son necesarios para las operaciones del negocio pero que no se gestionan internamente.</a:t>
              </a:r>
              <a:endParaRPr lang="es-PE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Consultoría y asesoría: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Servicios de consultoría en áreas como finanzas, marketing, legal, etc.</a:t>
              </a:r>
              <a:endParaRPr lang="es-PE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Outsourcing: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Subcontratación de servicios de TI, soporte técnico, contabilidad y otros servicios operativos.</a:t>
              </a:r>
              <a:endParaRPr lang="es-PE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Mantenimiento y soporte: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Servicios de mantenimiento de equipos y sistemas.</a:t>
              </a:r>
              <a:endParaRPr lang="es-PE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9EAE9033-971A-5A4B-9F29-001FF367E042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5E475C6-6AA9-8443-88C7-3BAE81E7806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6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12DEF56-340A-4A4D-B557-E5BC0FB23D5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5B023C9C-493D-D344-AEC5-65729381F046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9DBA0FC2-DC59-934D-8A2B-CDC96A327AC0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GASTOS DE PERSONAL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CB0E4D29-B023-7148-A57F-4A44E498EC1C}"/>
                </a:ext>
              </a:extLst>
            </p:cNvPr>
            <p:cNvSpPr/>
            <p:nvPr/>
          </p:nvSpPr>
          <p:spPr>
            <a:xfrm>
              <a:off x="1290849" y="2418329"/>
              <a:ext cx="3175640" cy="3480123"/>
            </a:xfrm>
            <a:prstGeom prst="roundRect">
              <a:avLst>
                <a:gd name="adj" fmla="val 2423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95250" marR="0" lvl="0" algn="l" rtl="0">
                <a:spcAft>
                  <a:spcPts val="0"/>
                </a:spcAft>
                <a:buClr>
                  <a:srgbClr val="EA8F15"/>
                </a:buClr>
                <a:buSzPts val="1600"/>
                <a:buFont typeface="Arial"/>
                <a:buNone/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Los gastos de personal son los costos asociados con la contratación, remuneración y beneficios de los empleados de la startup.</a:t>
              </a:r>
            </a:p>
            <a:p>
              <a:pPr marL="231775" lvl="1" indent="-136525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Salarios y sueldos: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Pagos regulares a los empleados.</a:t>
              </a:r>
            </a:p>
            <a:p>
              <a:pPr marL="231775" lvl="1" indent="-136525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Beneficios: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Seguro médico, planes de pensiones, bonificaciones y otros beneficios laborales.</a:t>
              </a:r>
            </a:p>
            <a:p>
              <a:pPr marL="231775" lvl="1" indent="-136525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Capacitación y desarrollo: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Costos de formación y desarrollo profesional para el personal.</a:t>
              </a: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C7849F44-E1FA-8549-AE2A-AA8D59F0C6A8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54FC6DEA-17DF-1B48-9B33-3DFB3E45F271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7CA5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02F3BF2D-5C5B-1649-80FB-08287B8F947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70DBD750-9190-8841-B25D-EDC8CE9B760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4B5EEAD9-3DB9-2949-9DE1-382C752C103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GASTOS OPERATIVOS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05B65-9D68-6945-BD69-76A9F56553FC}"/>
              </a:ext>
            </a:extLst>
          </p:cNvPr>
          <p:cNvGrpSpPr/>
          <p:nvPr/>
        </p:nvGrpSpPr>
        <p:grpSpPr>
          <a:xfrm>
            <a:off x="1071493" y="963036"/>
            <a:ext cx="6776161" cy="4051710"/>
            <a:chOff x="1075934" y="1843779"/>
            <a:chExt cx="6776161" cy="4051710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B05A2117-D410-E542-A915-AD29F45CF1D9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OTROS GASTOS DE GESTIÓN</a:t>
              </a: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F80D72D0-F502-B74A-87FF-328AB24165D9}"/>
                </a:ext>
              </a:extLst>
            </p:cNvPr>
            <p:cNvSpPr/>
            <p:nvPr/>
          </p:nvSpPr>
          <p:spPr>
            <a:xfrm>
              <a:off x="4676455" y="2418328"/>
              <a:ext cx="3175640" cy="3477161"/>
            </a:xfrm>
            <a:prstGeom prst="roundRect">
              <a:avLst>
                <a:gd name="adj" fmla="val 3253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lvl="1">
                <a:buClr>
                  <a:srgbClr val="7150A0"/>
                </a:buClr>
                <a:buSzPct val="100000"/>
              </a:pP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Estos son otros costos operativos que no caen directamente en las categorías anteriores pero que son esenciales para la gestión diaria del negocio.</a:t>
              </a:r>
              <a:endParaRPr lang="es-PE" dirty="0">
                <a:solidFill>
                  <a:schemeClr val="tx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Alquiler y servicios públicos: 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Costos de alquiler de oficinas y pagos de servicios como electricidad, agua, internet, etc.</a:t>
              </a:r>
              <a:endParaRPr lang="es-PE" dirty="0">
                <a:solidFill>
                  <a:schemeClr val="tx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Suministros y materiales: 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Artículos de oficina, papelería y otros suministros necesarios.</a:t>
              </a:r>
              <a:endParaRPr lang="es-PE" dirty="0">
                <a:solidFill>
                  <a:schemeClr val="tx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Seguros: 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Pólizas de seguro para proteger los activos de la empresa y cubrir responsabilidades.</a:t>
              </a:r>
              <a:endParaRPr lang="es-PE" dirty="0">
                <a:solidFill>
                  <a:schemeClr val="tx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9DC820E2-06B7-C246-A034-2F4129E5025A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F592590E-F08C-BF4D-B08B-4F00DC0E68B4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6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725DA1F8-B560-ED4D-9F52-59747FF5B8FF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C4AC08F1-E9D3-3A49-B765-FFBD5873CFE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3FF07EBF-FD7F-C340-B935-A4417BD0FF5E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800"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GASTOS POR TRIBUTOS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70BCD89A-9B9F-384D-888B-B0FF330E6FB3}"/>
                </a:ext>
              </a:extLst>
            </p:cNvPr>
            <p:cNvSpPr/>
            <p:nvPr/>
          </p:nvSpPr>
          <p:spPr>
            <a:xfrm>
              <a:off x="1290849" y="2418329"/>
              <a:ext cx="3175640" cy="3477159"/>
            </a:xfrm>
            <a:prstGeom prst="roundRect">
              <a:avLst>
                <a:gd name="adj" fmla="val 2423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90488" lvl="1" defTabSz="457200">
                <a:buClr>
                  <a:srgbClr val="92C14E"/>
                </a:buClr>
                <a:buSzPct val="100000"/>
                <a:tabLst>
                  <a:tab pos="3228975" algn="l"/>
                </a:tabLst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Los tributos son las obligaciones fiscales que la startup debe pagar al gobierno por sus operaciones y actividades comerciales.</a:t>
              </a:r>
              <a:endParaRPr lang="es-PE" dirty="0">
                <a:solidFill>
                  <a:schemeClr val="tx1"/>
                </a:solidFill>
                <a:latin typeface="Calibri"/>
                <a:ea typeface="+mn-ea"/>
                <a:cs typeface="Calibri"/>
              </a:endParaRPr>
            </a:p>
            <a:p>
              <a:pPr marL="225425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sobre la renta: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basados en las ganancias de la empresa.</a:t>
              </a:r>
              <a:endParaRPr lang="es-PE" dirty="0">
                <a:solidFill>
                  <a:schemeClr val="tx1"/>
                </a:solidFill>
                <a:latin typeface="Calibri"/>
                <a:ea typeface="+mn-ea"/>
                <a:cs typeface="Calibri"/>
              </a:endParaRPr>
            </a:p>
            <a:p>
              <a:pPr marL="225425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sobre ventas: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aplicados a la venta de bienes y servicios.</a:t>
              </a:r>
              <a:endParaRPr lang="es-PE" dirty="0">
                <a:solidFill>
                  <a:schemeClr val="tx1"/>
                </a:solidFill>
                <a:latin typeface="Calibri"/>
                <a:ea typeface="+mn-ea"/>
                <a:cs typeface="Calibri"/>
              </a:endParaRPr>
            </a:p>
            <a:p>
              <a:pPr marL="225425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sobre propiedades: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Impuestos sobre la propiedad de bienes inmuebles y otros activos.</a:t>
              </a:r>
              <a:endParaRPr lang="es-PE" dirty="0">
                <a:solidFill>
                  <a:schemeClr val="tx1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ACE77577-1AC8-F445-BE5A-ECC6B8461E01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82A31757-4712-0A41-93F5-F2ED94306237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7CA5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87B27703-9F48-314C-B9B7-F45FEAA70048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22BD2BBD-16B9-3744-9B13-345BEEDD09A7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489826" y="912028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PLAN DE GASTOS OPERATIVOS</a:t>
            </a:r>
            <a:endParaRPr dirty="0"/>
          </a:p>
        </p:txBody>
      </p:sp>
      <p:graphicFrame>
        <p:nvGraphicFramePr>
          <p:cNvPr id="197" name="Google Shape;197;p21"/>
          <p:cNvGraphicFramePr/>
          <p:nvPr>
            <p:extLst>
              <p:ext uri="{D42A27DB-BD31-4B8C-83A1-F6EECF244321}">
                <p14:modId xmlns:p14="http://schemas.microsoft.com/office/powerpoint/2010/main" val="3734921333"/>
              </p:ext>
            </p:extLst>
          </p:nvPr>
        </p:nvGraphicFramePr>
        <p:xfrm>
          <a:off x="971237" y="1835637"/>
          <a:ext cx="7201525" cy="1484000"/>
        </p:xfrm>
        <a:graphic>
          <a:graphicData uri="http://schemas.openxmlformats.org/drawingml/2006/table">
            <a:tbl>
              <a:tblPr>
                <a:noFill/>
                <a:tableStyleId>{07F2AD45-41F0-46FE-93CB-0166CC6566ED}</a:tableStyleId>
              </a:tblPr>
              <a:tblGrid>
                <a:gridCol w="213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1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2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3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4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5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Alquiler de local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10,000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10,000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10,000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10,000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10,000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Sueldos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 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5000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5000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5000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5000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5000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15,000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15,000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15,000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/>
                        <a:t>15,000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dirty="0"/>
                        <a:t>15,000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b">
                    <a:lnL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EEE8D474-0B8C-EE42-8CC6-5DD22CA532C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GASTOS OPERATIVOS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E2858F-41BE-924F-9B4B-6010E0E697D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F6E7B6-7A50-6D43-A493-2825368FB585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FINANCIAMIENTO DEL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MODELO DE NEGOCIO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4C7033-0D3D-F94A-B80B-BF15A393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/>
        </p:nvSpPr>
        <p:spPr>
          <a:xfrm>
            <a:off x="503237" y="912813"/>
            <a:ext cx="817245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financiamiento del modelo de negocio describe las fuentes de financiamiento que la startup utilizará para cubrir sus necesidades de capital.</a:t>
            </a:r>
            <a:endParaRPr dirty="0"/>
          </a:p>
          <a:p>
            <a:pPr marL="185738" marR="0" lvl="0" indent="-17462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Incluye capital propio, préstamos bancarios, inversionistas ángeles, capital de riesgo, etc.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ACA72-AF09-5647-9CC8-ECE130FAAAF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FINANCIAMIENTO DEL MODELO DE NEGOCIO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65E80B-CE1A-2D42-A3F1-851CD68A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66" y="2471046"/>
            <a:ext cx="5545667" cy="2762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3B8AFE4-CAAB-8248-93A3-266BAD1A64C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FINANCIAMIENTO DEL MODELO DE NEGOCIO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314E229-7DEC-1749-AE43-88EC10448E32}"/>
              </a:ext>
            </a:extLst>
          </p:cNvPr>
          <p:cNvGrpSpPr/>
          <p:nvPr/>
        </p:nvGrpSpPr>
        <p:grpSpPr>
          <a:xfrm>
            <a:off x="1071493" y="1232946"/>
            <a:ext cx="6776161" cy="3505351"/>
            <a:chOff x="1075934" y="1843779"/>
            <a:chExt cx="6776161" cy="3505351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EA609B35-4ABE-954E-89E0-82AB8F07E251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PRÉSTAMOS BANCARIOS</a:t>
              </a: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AF632498-1C0E-9147-AF9C-16697A07A5BA}"/>
                </a:ext>
              </a:extLst>
            </p:cNvPr>
            <p:cNvSpPr/>
            <p:nvPr/>
          </p:nvSpPr>
          <p:spPr>
            <a:xfrm>
              <a:off x="4676455" y="2418329"/>
              <a:ext cx="3175640" cy="2930801"/>
            </a:xfrm>
            <a:prstGeom prst="roundRect">
              <a:avLst>
                <a:gd name="adj" fmla="val 3253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lvl="1">
                <a:buClr>
                  <a:srgbClr val="00B1C2"/>
                </a:buClr>
                <a:buSzPct val="100000"/>
              </a:pP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Créditos otorgados por bancos y otras instituciones financieras que deben ser reembolsados con intereses.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Ventajas: 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No diluyen la propiedad de la empresa, posibilidad de deducir intereses de los impuestos.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Desventajas: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 Obligaciones de pago, requisitos de garantías y análisis crediticio riguroso.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Uso común: </a:t>
              </a:r>
              <a:r>
                <a:rPr lang="es-PE" dirty="0">
                  <a:solidFill>
                    <a:schemeClr val="tx1"/>
                  </a:solidFill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Financiación de necesidades de capital de trabajo y compra de activos.</a:t>
              </a:r>
            </a:p>
            <a:p>
              <a:pPr marL="222250" indent="-134938"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endParaRPr lang="es-ES_tradnl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endParaRP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5BB2DE1A-36CC-3E4F-9CC2-1A9690729251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750DB94B-21BB-F741-8BF9-46C68A2F07E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6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7218B26F-3271-984C-83B9-291614740106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F18F7BDC-ABF9-B949-9CFA-BEE949FC852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386FAB3E-F2C9-1A48-B79C-B36CA428DB59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CAPITAL PROPIO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9683686A-2D70-5F45-84B8-A8E3F1257BD3}"/>
                </a:ext>
              </a:extLst>
            </p:cNvPr>
            <p:cNvSpPr/>
            <p:nvPr/>
          </p:nvSpPr>
          <p:spPr>
            <a:xfrm>
              <a:off x="1290849" y="2418330"/>
              <a:ext cx="3175640" cy="2930800"/>
            </a:xfrm>
            <a:prstGeom prst="roundRect">
              <a:avLst>
                <a:gd name="adj" fmla="val 2423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8900" lvl="1" defTabSz="457200">
                <a:buClr>
                  <a:srgbClr val="92C14E"/>
                </a:buClr>
                <a:buSzPct val="100000"/>
                <a:tabLst>
                  <a:tab pos="3228975" algn="l"/>
                </a:tabLst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Fondos aportados por los fundadores y, en algunos casos, por familiares y amigos.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Ventajas: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Control total sobre la empresa, sin dilución de la propiedad.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Desventajas: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Recursos limitados, mayor riesgo financiero personal.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Uso común: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Financiación de los primeros pasos de la startup, como desarrollo de prototipos y estudios de mercado.</a:t>
              </a: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D14A1F32-E53E-6F45-B083-E8EFECDBAC60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B560CE5C-98A9-E548-8C66-E3DB66003E8A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7CA5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4361382C-CDD0-C54D-A743-A33D5D24A753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E8F4F3B2-F1BE-654C-9C58-2661BC337FE1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3990912-763C-DE4C-B422-F955EA3C15A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FINANCIAMIENTO DEL MODELO DE NEGOCIO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415B9E5-399D-484C-B4E3-8954ACE4F5C8}"/>
              </a:ext>
            </a:extLst>
          </p:cNvPr>
          <p:cNvGrpSpPr/>
          <p:nvPr/>
        </p:nvGrpSpPr>
        <p:grpSpPr>
          <a:xfrm>
            <a:off x="1071493" y="1165213"/>
            <a:ext cx="6776161" cy="3855521"/>
            <a:chOff x="1075934" y="1843779"/>
            <a:chExt cx="6776161" cy="3855521"/>
          </a:xfrm>
        </p:grpSpPr>
        <p:sp>
          <p:nvSpPr>
            <p:cNvPr id="9" name="Google Shape;333;p23">
              <a:extLst>
                <a:ext uri="{FF2B5EF4-FFF2-40B4-BE49-F238E27FC236}">
                  <a16:creationId xmlns:a16="http://schemas.microsoft.com/office/drawing/2014/main" id="{1CDC2A70-9AA9-8D41-8A2E-675B7AC970BE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CAPITAL DE RIESGO</a:t>
              </a:r>
            </a:p>
          </p:txBody>
        </p:sp>
        <p:sp>
          <p:nvSpPr>
            <p:cNvPr id="10" name="Google Shape;335;p23">
              <a:extLst>
                <a:ext uri="{FF2B5EF4-FFF2-40B4-BE49-F238E27FC236}">
                  <a16:creationId xmlns:a16="http://schemas.microsoft.com/office/drawing/2014/main" id="{3CCAC1C2-B2BB-844B-8C25-219CDBD31E41}"/>
                </a:ext>
              </a:extLst>
            </p:cNvPr>
            <p:cNvSpPr/>
            <p:nvPr/>
          </p:nvSpPr>
          <p:spPr>
            <a:xfrm>
              <a:off x="4676455" y="2418329"/>
              <a:ext cx="3175640" cy="3280971"/>
            </a:xfrm>
            <a:prstGeom prst="roundRect">
              <a:avLst>
                <a:gd name="adj" fmla="val 3253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7312" lvl="1">
                <a:buClr>
                  <a:srgbClr val="7150A0"/>
                </a:buClr>
                <a:buSzPct val="100000"/>
              </a:pP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Firmas de inversión que proporcionan grandes sumas de dinero a startups con alto potencial de crecimiento, a cambio de acciones.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Ventajas: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Acceso a grandes sumas de capital, apoyo estratégico y recursos adicionales.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Desventajas: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Dilución significativa de la propiedad, alta expectativa de retornos y posible pérdida de control.</a:t>
              </a:r>
            </a:p>
            <a:p>
              <a:pPr marL="222250" lvl="1" indent="-134938"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PE" b="1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Uso común: </a:t>
              </a:r>
              <a:r>
                <a:rPr lang="es-PE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Financiación de la expansión y escalamiento del negocio.</a:t>
              </a:r>
            </a:p>
            <a:p>
              <a:pPr marL="222250" indent="-134938"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endParaRPr lang="es-ES_tradnl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endParaRPr>
            </a:p>
          </p:txBody>
        </p:sp>
        <p:grpSp>
          <p:nvGrpSpPr>
            <p:cNvPr id="11" name="Agrupar 9">
              <a:extLst>
                <a:ext uri="{FF2B5EF4-FFF2-40B4-BE49-F238E27FC236}">
                  <a16:creationId xmlns:a16="http://schemas.microsoft.com/office/drawing/2014/main" id="{6725FF22-93FC-4742-8F14-1D16ECEB65E4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A3D84887-74B0-2C40-A550-699D8BFF9F4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6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DE728376-B9DD-0246-9B30-083D0713002D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riángulo 19">
                <a:extLst>
                  <a:ext uri="{FF2B5EF4-FFF2-40B4-BE49-F238E27FC236}">
                    <a16:creationId xmlns:a16="http://schemas.microsoft.com/office/drawing/2014/main" id="{5DDC0B24-399D-2D43-92DE-10807B3D035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Google Shape;332;p23">
              <a:extLst>
                <a:ext uri="{FF2B5EF4-FFF2-40B4-BE49-F238E27FC236}">
                  <a16:creationId xmlns:a16="http://schemas.microsoft.com/office/drawing/2014/main" id="{48F8AF60-FCEA-2A4C-BEF3-53CFE42F0BC0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92C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PE" sz="1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INVERSIONISTAS ÁNGELES</a:t>
              </a:r>
            </a:p>
          </p:txBody>
        </p:sp>
        <p:sp>
          <p:nvSpPr>
            <p:cNvPr id="13" name="Google Shape;334;p23">
              <a:extLst>
                <a:ext uri="{FF2B5EF4-FFF2-40B4-BE49-F238E27FC236}">
                  <a16:creationId xmlns:a16="http://schemas.microsoft.com/office/drawing/2014/main" id="{6B2B7621-D5AA-8F4F-9975-545BAF4246E6}"/>
                </a:ext>
              </a:extLst>
            </p:cNvPr>
            <p:cNvSpPr/>
            <p:nvPr/>
          </p:nvSpPr>
          <p:spPr>
            <a:xfrm>
              <a:off x="1290849" y="2418330"/>
              <a:ext cx="3175640" cy="3280970"/>
            </a:xfrm>
            <a:prstGeom prst="roundRect">
              <a:avLst>
                <a:gd name="adj" fmla="val 2423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88900" lvl="1" defTabSz="457200">
                <a:buClr>
                  <a:srgbClr val="92C14E"/>
                </a:buClr>
                <a:buSzPct val="100000"/>
                <a:tabLst>
                  <a:tab pos="3228975" algn="l"/>
                </a:tabLst>
              </a:pP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Individuos de alto patrimonio que invierten en startups a cambio de participación accionaria.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Ventajas: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Aporte de capital y experiencia, así como acceso a redes de contactos.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Desventajas: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Dilución de la propiedad, posible interferencia en la gestión del negocio.</a:t>
              </a:r>
            </a:p>
            <a:p>
              <a:pPr marL="223838" lvl="1" indent="-134938" defTabSz="457200">
                <a:buClr>
                  <a:srgbClr val="92C14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PE" b="1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Uso común: </a:t>
              </a:r>
              <a:r>
                <a:rPr lang="es-PE" dirty="0">
                  <a:solidFill>
                    <a:schemeClr val="tx1"/>
                  </a:solidFill>
                  <a:latin typeface="Calibri"/>
                  <a:ea typeface="+mn-ea"/>
                  <a:cs typeface="Calibri"/>
                  <a:sym typeface="Calibri"/>
                </a:rPr>
                <a:t>Financiación en etapas iniciales y de crecimiento temprano.</a:t>
              </a:r>
            </a:p>
          </p:txBody>
        </p:sp>
        <p:grpSp>
          <p:nvGrpSpPr>
            <p:cNvPr id="14" name="Agrupar 4">
              <a:extLst>
                <a:ext uri="{FF2B5EF4-FFF2-40B4-BE49-F238E27FC236}">
                  <a16:creationId xmlns:a16="http://schemas.microsoft.com/office/drawing/2014/main" id="{EAED04F8-90AA-614F-9D96-1AB0DDBB0E12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FAD3CAE5-1F29-174B-BD37-4B7DAE9ACFB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7CA5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E58DAF26-4994-F34C-A4D2-8032850B5E3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riángulo 16">
                <a:extLst>
                  <a:ext uri="{FF2B5EF4-FFF2-40B4-BE49-F238E27FC236}">
                    <a16:creationId xmlns:a16="http://schemas.microsoft.com/office/drawing/2014/main" id="{86859DF1-81A2-064B-A33F-7ED69D0B2F8B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F05855B-6654-F040-A3B4-BE847805D8D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8D3852-01BF-0B40-8AB8-8D1D56C9557A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EC78410-39BA-3243-A30A-F2A3C1DE9B2C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BAA41EA-879B-3942-94DA-B21754E3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92450C6-55C5-194B-BD24-CD4C6116B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0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D10ED71-3211-6C47-9A3D-0D49CD5892FC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AFA08B0-F2BA-FF47-B714-56C8A8C3DA40}"/>
              </a:ext>
            </a:extLst>
          </p:cNvPr>
          <p:cNvSpPr txBox="1"/>
          <p:nvPr/>
        </p:nvSpPr>
        <p:spPr>
          <a:xfrm>
            <a:off x="1279545" y="912813"/>
            <a:ext cx="5705454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de inversiones define cómo se utilizarán los recursos financieros para adquirir activos y desarrollar la infraestructura necesaria.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de ingresos proyecta cómo y cuándo la startup generará ingresos a través de sus productos o servicios.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de costos identifica todos los gastos necesarios para la producción. Esto incluye costos directos, como materias primas y mano de obra, así como costos indirectos, como alquiler y servicios públicos.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de gastos operativos cubre todos los costos recurrentes necesarios para mantener la operación diaria de la startup. Esto incluye gastos de personal, servicios prestados por terceros, tributos y otros gastos de gestión.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financiamiento del modelo de negocio es fundamental para asegurar que la startup cuente con los recursos necesarios para crecer y alcanzar sus objetivos.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ABDA68-5930-6E49-A606-B0C09DA2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9FE1B8-8CF3-E94E-AADC-4304C617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239910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7A4CEB-43F7-0A44-B358-A532CBA759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980FC35B-E459-FF4F-A3F1-5DF6F96DFD83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F8559C-33A5-5641-8C98-1B499133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604910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22F2E22-AFA2-6644-9431-F1A1B9AD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095044"/>
            <a:ext cx="114138" cy="117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0AEF756-A9AB-8D41-9496-AD351E60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933244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E5AFC63-AC35-DF43-BFFD-FA2911AB575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3B1B43-6E98-A24A-B537-3CF022D94EA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DF4F3D-AFFF-BB4D-B9AE-2B72A3D5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8EB68C-BAF8-804E-9642-5ED30D36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AFA5745-D381-DC4C-B630-CAEA4C0A7686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8A458EC-067A-9B40-B05D-C180AA740B89}"/>
              </a:ext>
            </a:extLst>
          </p:cNvPr>
          <p:cNvSpPr txBox="1"/>
          <p:nvPr/>
        </p:nvSpPr>
        <p:spPr>
          <a:xfrm>
            <a:off x="1282298" y="918372"/>
            <a:ext cx="5521727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esta sesión vamos a explorar uno de los pilares fundamentales para el éxito de cualquier nueva empresa: la planificación financiera. </a:t>
            </a:r>
            <a:r>
              <a:rPr lang="es-PE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objetivo de esta sesión es proporcionarles las herramientas y conocimientos necesarios para desarrollar un plan financiero sólido y efectivo.</a:t>
            </a:r>
            <a:endParaRPr lang="es-PE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plan financiero es una hoja de ruta que describe cómo una empresa gestionará sus recursos financieros para alcanzar sus objetivos de negocio. Incluye previsiones de ingresos, costos, gastos y financiamiento, proporcionando una visión clara de la viabilidad económica y la sostenibilidad del negocio.</a:t>
            </a:r>
            <a:endParaRPr lang="es-PE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plan financiero bien elaborado es esencial para asegurar la viabilidad y el crecimiento de una empresa emergente. </a:t>
            </a:r>
            <a:endParaRPr lang="es-PE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sesión, abordaremos los componentes clave de un plan financiero: el plan de inversiones, el plan de ingresos, el plan de costos, el plan de gastos operativos y el financiamiento del modelo de negocio.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7431B5-AF2D-294A-9E56-63070FA4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D10FCA-4B87-CB40-92A8-74A1B4A5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020A9BE-16FB-9A41-B0E1-F8428579F0B4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9B34823-C134-044C-8D68-DEB71A732F7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C32E67-3067-8744-BE23-48ACCE2F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026474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EA862D-8C85-9444-A5E2-F7976775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3304490"/>
            <a:ext cx="117851" cy="1213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DB5018-4828-2A43-A402-3453EC8E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3949532"/>
            <a:ext cx="117851" cy="121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A727FA-F24B-C240-8131-846B60FEBEE6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F88649B-1BC3-9B42-89A4-4B89879BD555}"/>
              </a:ext>
            </a:extLst>
          </p:cNvPr>
          <p:cNvSpPr txBox="1"/>
          <p:nvPr/>
        </p:nvSpPr>
        <p:spPr>
          <a:xfrm>
            <a:off x="1279009" y="917823"/>
            <a:ext cx="4952458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Gitman, L. (2007). Administración Financiera. E. Méjico. Pearson Educación. Décimo primera edición.</a:t>
            </a:r>
            <a:endParaRPr lang="es-PE" dirty="0"/>
          </a:p>
          <a:p>
            <a:pPr marR="0" lvl="1" indent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Capítulo 13: Capital de trabajo y administración de activos corrientes</a:t>
            </a:r>
            <a:endParaRPr lang="es-PE" dirty="0"/>
          </a:p>
          <a:p>
            <a:pPr marR="0" lvl="1" indent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Ver: Administración de ingresos y desembolsos (páginas 534 a 542)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515FF7-F207-9E47-81E9-A597D88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176BF0-1BC1-8D42-8D28-B0CC4260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BA8745E-696A-4D46-945E-F9EDD462D04E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6BEECD-FFED-994E-A884-1D42EEEF482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F08ACF-F7C5-A949-A5C4-38BC422D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6D5EAC-2889-5443-AEFE-69FF08F3517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C48B8B-8EB9-854A-9870-4447D3D92142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PLAN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INVERSIONES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57DB9F-1BF5-BC4E-9A17-61AB690A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18C91B-A4D8-634E-8A22-0936F899C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0"/>
            <a:ext cx="4392613" cy="5715000"/>
          </a:xfrm>
          <a:prstGeom prst="rect">
            <a:avLst/>
          </a:prstGeom>
        </p:spPr>
      </p:pic>
      <p:sp>
        <p:nvSpPr>
          <p:cNvPr id="54" name="Google Shape;54;p4"/>
          <p:cNvSpPr txBox="1"/>
          <p:nvPr/>
        </p:nvSpPr>
        <p:spPr>
          <a:xfrm>
            <a:off x="503237" y="912813"/>
            <a:ext cx="3789363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inversiones son los recursos financieros que una empresa destina para adquirir, desarrollar o mejorar activos que contribuirán a la generación de ingresos y al crecimiento del negocio a largo plazo.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inversiones </a:t>
            </a: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son esenciales para la creación y expansión de una</a:t>
            </a:r>
            <a:r>
              <a:rPr lang="es-PE" sz="1600" b="1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startup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ya que permiten financiar la infraestructura, tecnología, talento y otros elementos necesarios para operar y competir en el mercado.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A29F98-87FE-464F-8232-45667E47824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INVERSIONES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/>
        </p:nvSpPr>
        <p:spPr>
          <a:xfrm>
            <a:off x="511341" y="826950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INVERSIONES: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FFF876-571A-2C4C-9792-8D6568473F7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INVERSIONES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360E5F-BB9D-A444-BBAD-80EDF43C92F4}"/>
              </a:ext>
            </a:extLst>
          </p:cNvPr>
          <p:cNvSpPr/>
          <p:nvPr/>
        </p:nvSpPr>
        <p:spPr>
          <a:xfrm>
            <a:off x="974956" y="1385390"/>
            <a:ext cx="6721240" cy="10556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defTabSz="666750">
              <a:lnSpc>
                <a:spcPct val="90000"/>
              </a:lnSpc>
              <a:buClr>
                <a:schemeClr val="bg1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ACTIVOS FIJOS TANGIBLES: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son aquellos bienes físicos que una empresa adquiere para utilizarlos en la producción de bienes y servicios. Estos activos </a:t>
            </a:r>
            <a:r>
              <a:rPr lang="es-PE" sz="14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tienen una vida útil prolongada y no se consumen rápidamente en las operaciones diarias.</a:t>
            </a:r>
            <a:r>
              <a:rPr lang="es-PE" sz="1400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Ejemplos: inmuebles, maquinarias de producción, muebles y enseres, equipos diversos, etc.</a:t>
            </a:r>
            <a:endParaRPr lang="es-PE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DF87E29-48C2-FD44-BE0E-9A08FA8F9532}"/>
              </a:ext>
            </a:extLst>
          </p:cNvPr>
          <p:cNvCxnSpPr>
            <a:cxnSpLocks/>
          </p:cNvCxnSpPr>
          <p:nvPr/>
        </p:nvCxnSpPr>
        <p:spPr>
          <a:xfrm>
            <a:off x="760555" y="1588260"/>
            <a:ext cx="0" cy="99237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6C6AC5-2094-FF45-9DE4-A8588B1C500C}"/>
              </a:ext>
            </a:extLst>
          </p:cNvPr>
          <p:cNvSpPr/>
          <p:nvPr/>
        </p:nvSpPr>
        <p:spPr>
          <a:xfrm>
            <a:off x="974956" y="2580631"/>
            <a:ext cx="6975243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ACTIVOS FIJOS INTANGIBLES: </a:t>
            </a:r>
            <a:b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son aquellos </a:t>
            </a:r>
            <a:r>
              <a:rPr lang="es-PE" sz="14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activos no físicos que poseen un valor significativo para la empresa</a:t>
            </a:r>
            <a:r>
              <a:rPr lang="es-PE" sz="1400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 pueden incluir derechos de propiedad intelectual, software, patentes y marcas registradas. Ejemplos: concesiones, licencias, propiedad intelectual, softwares, inversiones en Investigación y Desarrollo (I+D), etc.</a:t>
            </a:r>
            <a:endParaRPr lang="es-PE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036BB4C-D97B-774B-B4D4-ABE5F9E637DB}"/>
              </a:ext>
            </a:extLst>
          </p:cNvPr>
          <p:cNvSpPr/>
          <p:nvPr/>
        </p:nvSpPr>
        <p:spPr>
          <a:xfrm>
            <a:off x="974956" y="3827208"/>
            <a:ext cx="6975243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CAPITAL DE TRABAJO: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el dinero </a:t>
            </a:r>
            <a:r>
              <a:rPr lang="es-PE" sz="14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necesario para financiar las operaciones diarias de la empresa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Incluye los fondos destinados a cubrir gastos operativos, como salarios, alquileres, servicios públicos y materias primas. Ejemplos: efectivo, cuentas por cobrar, inventarios, etc.</a:t>
            </a:r>
            <a:endParaRPr lang="es-PE" dirty="0"/>
          </a:p>
        </p:txBody>
      </p:sp>
      <p:sp>
        <p:nvSpPr>
          <p:cNvPr id="23" name="Más 22">
            <a:extLst>
              <a:ext uri="{FF2B5EF4-FFF2-40B4-BE49-F238E27FC236}">
                <a16:creationId xmlns:a16="http://schemas.microsoft.com/office/drawing/2014/main" id="{90C56565-57B1-F640-8AE0-17A6C3968563}"/>
              </a:ext>
            </a:extLst>
          </p:cNvPr>
          <p:cNvSpPr/>
          <p:nvPr/>
        </p:nvSpPr>
        <p:spPr>
          <a:xfrm>
            <a:off x="684213" y="139516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BD0EFAB-03AE-EB46-B901-FE90BCAE5F38}"/>
              </a:ext>
            </a:extLst>
          </p:cNvPr>
          <p:cNvCxnSpPr>
            <a:cxnSpLocks/>
          </p:cNvCxnSpPr>
          <p:nvPr/>
        </p:nvCxnSpPr>
        <p:spPr>
          <a:xfrm>
            <a:off x="760555" y="2774268"/>
            <a:ext cx="0" cy="105294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ás 24">
            <a:extLst>
              <a:ext uri="{FF2B5EF4-FFF2-40B4-BE49-F238E27FC236}">
                <a16:creationId xmlns:a16="http://schemas.microsoft.com/office/drawing/2014/main" id="{BF385ACE-99DC-C041-8F63-FE7D8946AEC3}"/>
              </a:ext>
            </a:extLst>
          </p:cNvPr>
          <p:cNvSpPr/>
          <p:nvPr/>
        </p:nvSpPr>
        <p:spPr>
          <a:xfrm>
            <a:off x="684213" y="259151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6" name="Más 25">
            <a:extLst>
              <a:ext uri="{FF2B5EF4-FFF2-40B4-BE49-F238E27FC236}">
                <a16:creationId xmlns:a16="http://schemas.microsoft.com/office/drawing/2014/main" id="{E69F288A-C953-1E48-9ABA-278C04B729AE}"/>
              </a:ext>
            </a:extLst>
          </p:cNvPr>
          <p:cNvSpPr/>
          <p:nvPr/>
        </p:nvSpPr>
        <p:spPr>
          <a:xfrm>
            <a:off x="684213" y="3827208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/>
        </p:nvSpPr>
        <p:spPr>
          <a:xfrm>
            <a:off x="511341" y="923003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PLAN DE INVERSIONES</a:t>
            </a:r>
            <a:endParaRPr dirty="0"/>
          </a:p>
        </p:txBody>
      </p:sp>
      <p:graphicFrame>
        <p:nvGraphicFramePr>
          <p:cNvPr id="71" name="Google Shape;71;p6"/>
          <p:cNvGraphicFramePr/>
          <p:nvPr>
            <p:extLst>
              <p:ext uri="{D42A27DB-BD31-4B8C-83A1-F6EECF244321}">
                <p14:modId xmlns:p14="http://schemas.microsoft.com/office/powerpoint/2010/main" val="1417990151"/>
              </p:ext>
            </p:extLst>
          </p:nvPr>
        </p:nvGraphicFramePr>
        <p:xfrm>
          <a:off x="2276833" y="1631612"/>
          <a:ext cx="4590333" cy="2897230"/>
        </p:xfrm>
        <a:graphic>
          <a:graphicData uri="http://schemas.openxmlformats.org/drawingml/2006/table">
            <a:tbl>
              <a:tblPr>
                <a:noFill/>
                <a:tableStyleId>{07F2AD45-41F0-46FE-93CB-0166CC6566ED}</a:tableStyleId>
              </a:tblPr>
              <a:tblGrid>
                <a:gridCol w="3252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Desarrollo de software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50,000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Equipos informáticos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20,000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Marketing inicial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10,000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Oficinas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15,000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Licencias de software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5,000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Gastos preoperativos de personal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u="none" strike="noStrike" cap="none" dirty="0"/>
                        <a:t>10,000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b="1" u="none" strike="noStrike" cap="none" dirty="0">
                          <a:solidFill>
                            <a:schemeClr val="bg1"/>
                          </a:solidFill>
                        </a:rPr>
                        <a:t>TOTAL DE INVERSIONES</a:t>
                      </a:r>
                      <a:endParaRPr sz="1300" b="1" i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1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300" b="1" u="none" strike="noStrike" cap="none" dirty="0">
                          <a:solidFill>
                            <a:schemeClr val="bg1"/>
                          </a:solidFill>
                        </a:rPr>
                        <a:t>110,000</a:t>
                      </a:r>
                      <a:endParaRPr sz="1300" b="1" i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7625" marB="0" anchor="ctr">
                    <a:lnL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C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E0ABA0B4-F46F-A549-8F0B-159E51B7A37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INVERSIONES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8120ED-9912-5049-BC8E-6DD20738D44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03C05E-6CA7-6B4A-9CB8-773D4450DC2C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PLAN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INGRESOS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1F12CB-D45C-8744-BCB8-4E3F96D9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/>
        </p:nvSpPr>
        <p:spPr>
          <a:xfrm>
            <a:off x="511341" y="912813"/>
            <a:ext cx="816434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DEFINICIÓN: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proyección financiera que detalla las diferentes fuentes de ingresos de una startup, así como las estimaciones de ingresos esperados en un período de tiempo determinado.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Este plan ayuda a prever cuánto dinero generará la empresa, cuándo y cómo.</a:t>
            </a:r>
            <a:endParaRPr dirty="0"/>
          </a:p>
        </p:txBody>
      </p:sp>
      <p:pic>
        <p:nvPicPr>
          <p:cNvPr id="86" name="Google Shape;86;p8" descr="Cómo aumentar las ventas de tu pequeño comercio? - Ilastec Soft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6865" y="2694566"/>
            <a:ext cx="4288823" cy="25357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"/>
          <p:cNvSpPr txBox="1"/>
          <p:nvPr/>
        </p:nvSpPr>
        <p:spPr>
          <a:xfrm>
            <a:off x="511341" y="2618945"/>
            <a:ext cx="371671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COMPONENTES: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009F1-3CE9-0546-8FC1-8333990A1E3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PLAN DE INGRESOS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F7DDADE-85C9-5B46-847A-73998F555B8F}"/>
              </a:ext>
            </a:extLst>
          </p:cNvPr>
          <p:cNvSpPr/>
          <p:nvPr/>
        </p:nvSpPr>
        <p:spPr>
          <a:xfrm>
            <a:off x="1243894" y="4341078"/>
            <a:ext cx="2251604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0" algn="ctr">
              <a:buSzPts val="1600"/>
              <a:tabLst>
                <a:tab pos="569913" algn="l"/>
              </a:tabLst>
            </a:pPr>
            <a:r>
              <a:rPr lang="es-PE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PLAN DE INGRESOS</a:t>
            </a:r>
            <a:endParaRPr lang="es-PE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0" name="Agrupar 4">
            <a:extLst>
              <a:ext uri="{FF2B5EF4-FFF2-40B4-BE49-F238E27FC236}">
                <a16:creationId xmlns:a16="http://schemas.microsoft.com/office/drawing/2014/main" id="{6AF73FCE-011B-514D-B0A0-0ADC28E65C1F}"/>
              </a:ext>
            </a:extLst>
          </p:cNvPr>
          <p:cNvGrpSpPr/>
          <p:nvPr/>
        </p:nvGrpSpPr>
        <p:grpSpPr>
          <a:xfrm>
            <a:off x="1027877" y="4389364"/>
            <a:ext cx="459474" cy="403823"/>
            <a:chOff x="5892512" y="2805541"/>
            <a:chExt cx="459474" cy="403823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BCECA11-FF21-B448-AE56-1449FE04837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42746B3-3C45-C54E-B823-FAD718C5D85D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3" name="Triángulo 12">
              <a:extLst>
                <a:ext uri="{FF2B5EF4-FFF2-40B4-BE49-F238E27FC236}">
                  <a16:creationId xmlns:a16="http://schemas.microsoft.com/office/drawing/2014/main" id="{690090BF-E1D6-CB47-B9B5-3CF1566FB76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21E53693-9345-F74B-ADF0-A566AE7C04FD}"/>
              </a:ext>
            </a:extLst>
          </p:cNvPr>
          <p:cNvSpPr/>
          <p:nvPr/>
        </p:nvSpPr>
        <p:spPr>
          <a:xfrm>
            <a:off x="1243894" y="3717656"/>
            <a:ext cx="2251604" cy="500394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0" algn="ctr">
              <a:buSzPts val="1600"/>
              <a:tabLst>
                <a:tab pos="569913" algn="l"/>
              </a:tabLst>
            </a:pPr>
            <a:r>
              <a:rPr lang="es-PE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FIJACIÓN DE PRECIOS</a:t>
            </a:r>
            <a:endParaRPr lang="es-PE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5" name="Agrupar 9">
            <a:extLst>
              <a:ext uri="{FF2B5EF4-FFF2-40B4-BE49-F238E27FC236}">
                <a16:creationId xmlns:a16="http://schemas.microsoft.com/office/drawing/2014/main" id="{85BC8473-0F7B-9F4E-BF61-A58636C551B5}"/>
              </a:ext>
            </a:extLst>
          </p:cNvPr>
          <p:cNvGrpSpPr/>
          <p:nvPr/>
        </p:nvGrpSpPr>
        <p:grpSpPr>
          <a:xfrm>
            <a:off x="1027877" y="3765942"/>
            <a:ext cx="459474" cy="403823"/>
            <a:chOff x="5892512" y="2805541"/>
            <a:chExt cx="459474" cy="403823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4CD3A12C-CCFB-5C47-AD00-C8E2DB7AD503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C27E9EC-EFE7-DA47-A1A5-6B21C7E83C5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Triángulo 17">
              <a:extLst>
                <a:ext uri="{FF2B5EF4-FFF2-40B4-BE49-F238E27FC236}">
                  <a16:creationId xmlns:a16="http://schemas.microsoft.com/office/drawing/2014/main" id="{0B03607E-C437-2B46-A789-C8C6CAC80BB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761E3195-48F9-C246-A195-4C8D0C20FA80}"/>
              </a:ext>
            </a:extLst>
          </p:cNvPr>
          <p:cNvSpPr/>
          <p:nvPr/>
        </p:nvSpPr>
        <p:spPr>
          <a:xfrm>
            <a:off x="1243894" y="3089995"/>
            <a:ext cx="2251604" cy="50039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0" algn="ctr">
              <a:buSzPts val="1600"/>
              <a:tabLst>
                <a:tab pos="569913" algn="l"/>
              </a:tabLst>
            </a:pPr>
            <a:r>
              <a:rPr lang="es-PE" b="1" dirty="0">
                <a:solidFill>
                  <a:schemeClr val="lt1"/>
                </a:solidFill>
                <a:latin typeface="Calibri" charset="0"/>
                <a:cs typeface="Calibri" charset="0"/>
                <a:sym typeface="Calibri"/>
              </a:rPr>
              <a:t>PLAN DE VENTAS</a:t>
            </a:r>
            <a:endParaRPr lang="es-PE" b="1" dirty="0">
              <a:solidFill>
                <a:schemeClr val="lt1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0" name="Agrupar 14">
            <a:extLst>
              <a:ext uri="{FF2B5EF4-FFF2-40B4-BE49-F238E27FC236}">
                <a16:creationId xmlns:a16="http://schemas.microsoft.com/office/drawing/2014/main" id="{4A578FDB-5EEE-2545-B733-547EBB2D12B5}"/>
              </a:ext>
            </a:extLst>
          </p:cNvPr>
          <p:cNvGrpSpPr/>
          <p:nvPr/>
        </p:nvGrpSpPr>
        <p:grpSpPr>
          <a:xfrm>
            <a:off x="1027877" y="3138281"/>
            <a:ext cx="459474" cy="403823"/>
            <a:chOff x="5892512" y="2805541"/>
            <a:chExt cx="459474" cy="403823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3755D60-BE19-FC40-9249-A9C102DD436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DE0E670-CFCA-0E42-B90B-60DBA65392E5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0114F824-F91D-6447-B804-E9975BBE6A6B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2111</Words>
  <Application>Microsoft Macintosh PowerPoint</Application>
  <PresentationFormat>Presentación en pantalla (16:10)</PresentationFormat>
  <Paragraphs>328</Paragraphs>
  <Slides>31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Microsoft Office User</cp:lastModifiedBy>
  <cp:revision>54</cp:revision>
  <dcterms:created xsi:type="dcterms:W3CDTF">2016-10-06T14:52:02Z</dcterms:created>
  <dcterms:modified xsi:type="dcterms:W3CDTF">2024-08-06T15:33:53Z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